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charts/chart1.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711" r:id="rId1"/>
  </p:sldMasterIdLst>
  <p:notesMasterIdLst>
    <p:notesMasterId r:id="rId38"/>
  </p:notesMasterIdLst>
  <p:handoutMasterIdLst>
    <p:handoutMasterId r:id="rId39"/>
  </p:handoutMasterIdLst>
  <p:sldIdLst>
    <p:sldId id="280" r:id="rId2"/>
    <p:sldId id="282" r:id="rId3"/>
    <p:sldId id="283" r:id="rId4"/>
    <p:sldId id="364" r:id="rId5"/>
    <p:sldId id="365" r:id="rId6"/>
    <p:sldId id="366" r:id="rId7"/>
    <p:sldId id="369" r:id="rId8"/>
    <p:sldId id="370" r:id="rId9"/>
    <p:sldId id="378" r:id="rId10"/>
    <p:sldId id="371" r:id="rId11"/>
    <p:sldId id="379" r:id="rId12"/>
    <p:sldId id="403" r:id="rId13"/>
    <p:sldId id="377" r:id="rId14"/>
    <p:sldId id="382" r:id="rId15"/>
    <p:sldId id="383" r:id="rId16"/>
    <p:sldId id="386" r:id="rId17"/>
    <p:sldId id="385" r:id="rId18"/>
    <p:sldId id="384" r:id="rId19"/>
    <p:sldId id="391" r:id="rId20"/>
    <p:sldId id="381" r:id="rId21"/>
    <p:sldId id="401" r:id="rId22"/>
    <p:sldId id="402" r:id="rId23"/>
    <p:sldId id="368" r:id="rId24"/>
    <p:sldId id="367" r:id="rId25"/>
    <p:sldId id="395" r:id="rId26"/>
    <p:sldId id="396" r:id="rId27"/>
    <p:sldId id="397" r:id="rId28"/>
    <p:sldId id="398" r:id="rId29"/>
    <p:sldId id="399" r:id="rId30"/>
    <p:sldId id="400" r:id="rId31"/>
    <p:sldId id="404" r:id="rId32"/>
    <p:sldId id="405" r:id="rId33"/>
    <p:sldId id="406" r:id="rId34"/>
    <p:sldId id="407" r:id="rId35"/>
    <p:sldId id="408" r:id="rId36"/>
    <p:sldId id="409" r:id="rId37"/>
  </p:sldIdLst>
  <p:sldSz cx="9144000" cy="6858000" type="screen4x3"/>
  <p:notesSz cx="6805613" cy="9939338"/>
  <p:defaultTextStyle>
    <a:defPPr>
      <a:defRPr lang="ja-JP"/>
    </a:defPPr>
    <a:lvl1pPr algn="l" rtl="0" fontAlgn="base">
      <a:spcBef>
        <a:spcPct val="0"/>
      </a:spcBef>
      <a:spcAft>
        <a:spcPct val="0"/>
      </a:spcAft>
      <a:defRPr kumimoji="1" sz="2400" kern="1200">
        <a:solidFill>
          <a:schemeClr val="tx1"/>
        </a:solidFill>
        <a:latin typeface="Times New Roman" pitchFamily="18" charset="0"/>
        <a:ea typeface="ＭＳ Ｐゴシック" pitchFamily="50" charset="-128"/>
        <a:cs typeface="+mn-cs"/>
      </a:defRPr>
    </a:lvl1pPr>
    <a:lvl2pPr marL="457200" algn="l" rtl="0" fontAlgn="base">
      <a:spcBef>
        <a:spcPct val="0"/>
      </a:spcBef>
      <a:spcAft>
        <a:spcPct val="0"/>
      </a:spcAft>
      <a:defRPr kumimoji="1" sz="2400" kern="1200">
        <a:solidFill>
          <a:schemeClr val="tx1"/>
        </a:solidFill>
        <a:latin typeface="Times New Roman" pitchFamily="18" charset="0"/>
        <a:ea typeface="ＭＳ Ｐゴシック" pitchFamily="50" charset="-128"/>
        <a:cs typeface="+mn-cs"/>
      </a:defRPr>
    </a:lvl2pPr>
    <a:lvl3pPr marL="914400" algn="l" rtl="0" fontAlgn="base">
      <a:spcBef>
        <a:spcPct val="0"/>
      </a:spcBef>
      <a:spcAft>
        <a:spcPct val="0"/>
      </a:spcAft>
      <a:defRPr kumimoji="1" sz="2400" kern="1200">
        <a:solidFill>
          <a:schemeClr val="tx1"/>
        </a:solidFill>
        <a:latin typeface="Times New Roman" pitchFamily="18" charset="0"/>
        <a:ea typeface="ＭＳ Ｐゴシック" pitchFamily="50" charset="-128"/>
        <a:cs typeface="+mn-cs"/>
      </a:defRPr>
    </a:lvl3pPr>
    <a:lvl4pPr marL="1371600" algn="l" rtl="0" fontAlgn="base">
      <a:spcBef>
        <a:spcPct val="0"/>
      </a:spcBef>
      <a:spcAft>
        <a:spcPct val="0"/>
      </a:spcAft>
      <a:defRPr kumimoji="1" sz="2400" kern="1200">
        <a:solidFill>
          <a:schemeClr val="tx1"/>
        </a:solidFill>
        <a:latin typeface="Times New Roman" pitchFamily="18" charset="0"/>
        <a:ea typeface="ＭＳ Ｐゴシック" pitchFamily="50" charset="-128"/>
        <a:cs typeface="+mn-cs"/>
      </a:defRPr>
    </a:lvl4pPr>
    <a:lvl5pPr marL="1828800" algn="l" rtl="0" fontAlgn="base">
      <a:spcBef>
        <a:spcPct val="0"/>
      </a:spcBef>
      <a:spcAft>
        <a:spcPct val="0"/>
      </a:spcAft>
      <a:defRPr kumimoji="1" sz="2400" kern="1200">
        <a:solidFill>
          <a:schemeClr val="tx1"/>
        </a:solidFill>
        <a:latin typeface="Times New Roman" pitchFamily="18" charset="0"/>
        <a:ea typeface="ＭＳ Ｐゴシック" pitchFamily="50" charset="-128"/>
        <a:cs typeface="+mn-cs"/>
      </a:defRPr>
    </a:lvl5pPr>
    <a:lvl6pPr marL="2286000" algn="l" defTabSz="914400" rtl="0" eaLnBrk="1" latinLnBrk="0" hangingPunct="1">
      <a:defRPr kumimoji="1" sz="2400" kern="1200">
        <a:solidFill>
          <a:schemeClr val="tx1"/>
        </a:solidFill>
        <a:latin typeface="Times New Roman" pitchFamily="18" charset="0"/>
        <a:ea typeface="ＭＳ Ｐゴシック" pitchFamily="50" charset="-128"/>
        <a:cs typeface="+mn-cs"/>
      </a:defRPr>
    </a:lvl6pPr>
    <a:lvl7pPr marL="2743200" algn="l" defTabSz="914400" rtl="0" eaLnBrk="1" latinLnBrk="0" hangingPunct="1">
      <a:defRPr kumimoji="1" sz="2400" kern="1200">
        <a:solidFill>
          <a:schemeClr val="tx1"/>
        </a:solidFill>
        <a:latin typeface="Times New Roman" pitchFamily="18" charset="0"/>
        <a:ea typeface="ＭＳ Ｐゴシック" pitchFamily="50" charset="-128"/>
        <a:cs typeface="+mn-cs"/>
      </a:defRPr>
    </a:lvl7pPr>
    <a:lvl8pPr marL="3200400" algn="l" defTabSz="914400" rtl="0" eaLnBrk="1" latinLnBrk="0" hangingPunct="1">
      <a:defRPr kumimoji="1" sz="2400" kern="1200">
        <a:solidFill>
          <a:schemeClr val="tx1"/>
        </a:solidFill>
        <a:latin typeface="Times New Roman" pitchFamily="18" charset="0"/>
        <a:ea typeface="ＭＳ Ｐゴシック" pitchFamily="50" charset="-128"/>
        <a:cs typeface="+mn-cs"/>
      </a:defRPr>
    </a:lvl8pPr>
    <a:lvl9pPr marL="3657600" algn="l" defTabSz="914400" rtl="0" eaLnBrk="1" latinLnBrk="0" hangingPunct="1">
      <a:defRPr kumimoji="1" sz="2400" kern="1200">
        <a:solidFill>
          <a:schemeClr val="tx1"/>
        </a:solidFill>
        <a:latin typeface="Times New Roman" pitchFamily="18" charset="0"/>
        <a:ea typeface="ＭＳ Ｐゴシック" pitchFamily="50"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3399FF"/>
    <a:srgbClr val="FF9933"/>
    <a:srgbClr val="FFCC00"/>
    <a:srgbClr val="993300"/>
    <a:srgbClr val="FFFF66"/>
    <a:srgbClr val="00FFCC"/>
    <a:srgbClr val="33CC33"/>
    <a:srgbClr val="CCFF33"/>
    <a:srgbClr val="FF6699"/>
    <a:srgbClr val="CC66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00A15C55-8517-42AA-B614-E9B94910E393}" styleName="中間スタイル 2 - アクセント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5382" autoAdjust="0"/>
  </p:normalViewPr>
  <p:slideViewPr>
    <p:cSldViewPr>
      <p:cViewPr>
        <p:scale>
          <a:sx n="60" d="100"/>
          <a:sy n="60" d="100"/>
        </p:scale>
        <p:origin x="-1291" y="106"/>
      </p:cViewPr>
      <p:guideLst>
        <p:guide orient="horz" pos="2160"/>
        <p:guide pos="2880"/>
      </p:guideLst>
    </p:cSldViewPr>
  </p:slideViewPr>
  <p:notesTextViewPr>
    <p:cViewPr>
      <p:scale>
        <a:sx n="100" d="100"/>
        <a:sy n="100" d="100"/>
      </p:scale>
      <p:origin x="0" y="0"/>
    </p:cViewPr>
  </p:notesTextViewPr>
  <p:notesViewPr>
    <p:cSldViewPr>
      <p:cViewPr varScale="1">
        <p:scale>
          <a:sx n="66" d="100"/>
          <a:sy n="66" d="100"/>
        </p:scale>
        <p:origin x="0" y="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1" Type="http://schemas.openxmlformats.org/officeDocument/2006/relationships/oleObject" Target="file:///C:\Users\higo\Desktop\&#12513;&#12477;&#12483;&#12489;&#38291;&#12463;&#12525;&#12540;&#12531;&#23455;&#39443;.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lineChart>
        <c:grouping val="standard"/>
        <c:varyColors val="0"/>
        <c:ser>
          <c:idx val="0"/>
          <c:order val="0"/>
          <c:tx>
            <c:strRef>
              <c:f>'bellon-netbeans-mdg'!$H$5</c:f>
              <c:strCache>
                <c:ptCount val="1"/>
                <c:pt idx="0">
                  <c:v>MDG</c:v>
                </c:pt>
              </c:strCache>
            </c:strRef>
          </c:tx>
          <c:spPr>
            <a:ln>
              <a:solidFill>
                <a:srgbClr val="3399FF"/>
              </a:solidFill>
            </a:ln>
          </c:spPr>
          <c:marker>
            <c:symbol val="none"/>
          </c:marker>
          <c:cat>
            <c:strRef>
              <c:f>'bellon-netbeans-mdg'!$G$6:$G$24</c:f>
              <c:strCache>
                <c:ptCount val="19"/>
                <c:pt idx="0">
                  <c:v>9 - 14</c:v>
                </c:pt>
                <c:pt idx="1">
                  <c:v>15 - 19</c:v>
                </c:pt>
                <c:pt idx="2">
                  <c:v>20-24</c:v>
                </c:pt>
                <c:pt idx="3">
                  <c:v>25-29</c:v>
                </c:pt>
                <c:pt idx="4">
                  <c:v>30-34</c:v>
                </c:pt>
                <c:pt idx="5">
                  <c:v>35-39</c:v>
                </c:pt>
                <c:pt idx="6">
                  <c:v>40-44</c:v>
                </c:pt>
                <c:pt idx="7">
                  <c:v>45-49</c:v>
                </c:pt>
                <c:pt idx="8">
                  <c:v>50-54</c:v>
                </c:pt>
                <c:pt idx="9">
                  <c:v>55-59</c:v>
                </c:pt>
                <c:pt idx="10">
                  <c:v>60-64</c:v>
                </c:pt>
                <c:pt idx="11">
                  <c:v>65-69</c:v>
                </c:pt>
                <c:pt idx="12">
                  <c:v>70-74</c:v>
                </c:pt>
                <c:pt idx="13">
                  <c:v>75-79</c:v>
                </c:pt>
                <c:pt idx="14">
                  <c:v>80-84</c:v>
                </c:pt>
                <c:pt idx="15">
                  <c:v>85-89</c:v>
                </c:pt>
                <c:pt idx="16">
                  <c:v>90-94</c:v>
                </c:pt>
                <c:pt idx="17">
                  <c:v>95-99</c:v>
                </c:pt>
                <c:pt idx="18">
                  <c:v>100-104</c:v>
                </c:pt>
              </c:strCache>
            </c:strRef>
          </c:cat>
          <c:val>
            <c:numRef>
              <c:f>'bellon-netbeans-mdg'!$H$6:$H$24</c:f>
              <c:numCache>
                <c:formatCode>General</c:formatCode>
                <c:ptCount val="19"/>
                <c:pt idx="0">
                  <c:v>444</c:v>
                </c:pt>
                <c:pt idx="1">
                  <c:v>271</c:v>
                </c:pt>
                <c:pt idx="2">
                  <c:v>201</c:v>
                </c:pt>
                <c:pt idx="3">
                  <c:v>123</c:v>
                </c:pt>
                <c:pt idx="4">
                  <c:v>152</c:v>
                </c:pt>
                <c:pt idx="5">
                  <c:v>61</c:v>
                </c:pt>
                <c:pt idx="6">
                  <c:v>41</c:v>
                </c:pt>
                <c:pt idx="7">
                  <c:v>7</c:v>
                </c:pt>
                <c:pt idx="8">
                  <c:v>9</c:v>
                </c:pt>
                <c:pt idx="9">
                  <c:v>0</c:v>
                </c:pt>
              </c:numCache>
            </c:numRef>
          </c:val>
          <c:smooth val="0"/>
        </c:ser>
        <c:ser>
          <c:idx val="1"/>
          <c:order val="1"/>
          <c:tx>
            <c:strRef>
              <c:f>'bellon-netbeans-mdg'!$I$5</c:f>
              <c:strCache>
                <c:ptCount val="1"/>
                <c:pt idx="0">
                  <c:v>SDG</c:v>
                </c:pt>
              </c:strCache>
            </c:strRef>
          </c:tx>
          <c:spPr>
            <a:ln>
              <a:solidFill>
                <a:srgbClr val="FF0000"/>
              </a:solidFill>
            </a:ln>
          </c:spPr>
          <c:marker>
            <c:symbol val="none"/>
          </c:marker>
          <c:cat>
            <c:strRef>
              <c:f>'bellon-netbeans-mdg'!$G$6:$G$24</c:f>
              <c:strCache>
                <c:ptCount val="19"/>
                <c:pt idx="0">
                  <c:v>9 - 14</c:v>
                </c:pt>
                <c:pt idx="1">
                  <c:v>15 - 19</c:v>
                </c:pt>
                <c:pt idx="2">
                  <c:v>20-24</c:v>
                </c:pt>
                <c:pt idx="3">
                  <c:v>25-29</c:v>
                </c:pt>
                <c:pt idx="4">
                  <c:v>30-34</c:v>
                </c:pt>
                <c:pt idx="5">
                  <c:v>35-39</c:v>
                </c:pt>
                <c:pt idx="6">
                  <c:v>40-44</c:v>
                </c:pt>
                <c:pt idx="7">
                  <c:v>45-49</c:v>
                </c:pt>
                <c:pt idx="8">
                  <c:v>50-54</c:v>
                </c:pt>
                <c:pt idx="9">
                  <c:v>55-59</c:v>
                </c:pt>
                <c:pt idx="10">
                  <c:v>60-64</c:v>
                </c:pt>
                <c:pt idx="11">
                  <c:v>65-69</c:v>
                </c:pt>
                <c:pt idx="12">
                  <c:v>70-74</c:v>
                </c:pt>
                <c:pt idx="13">
                  <c:v>75-79</c:v>
                </c:pt>
                <c:pt idx="14">
                  <c:v>80-84</c:v>
                </c:pt>
                <c:pt idx="15">
                  <c:v>85-89</c:v>
                </c:pt>
                <c:pt idx="16">
                  <c:v>90-94</c:v>
                </c:pt>
                <c:pt idx="17">
                  <c:v>95-99</c:v>
                </c:pt>
                <c:pt idx="18">
                  <c:v>100-104</c:v>
                </c:pt>
              </c:strCache>
            </c:strRef>
          </c:cat>
          <c:val>
            <c:numRef>
              <c:f>'bellon-netbeans-mdg'!$I$6:$I$24</c:f>
              <c:numCache>
                <c:formatCode>General</c:formatCode>
                <c:ptCount val="19"/>
                <c:pt idx="0">
                  <c:v>616</c:v>
                </c:pt>
                <c:pt idx="1">
                  <c:v>529</c:v>
                </c:pt>
                <c:pt idx="2">
                  <c:v>423</c:v>
                </c:pt>
                <c:pt idx="3">
                  <c:v>220</c:v>
                </c:pt>
                <c:pt idx="4">
                  <c:v>193</c:v>
                </c:pt>
                <c:pt idx="5">
                  <c:v>270</c:v>
                </c:pt>
                <c:pt idx="6">
                  <c:v>275</c:v>
                </c:pt>
                <c:pt idx="7">
                  <c:v>178</c:v>
                </c:pt>
                <c:pt idx="8">
                  <c:v>10</c:v>
                </c:pt>
                <c:pt idx="9">
                  <c:v>29</c:v>
                </c:pt>
                <c:pt idx="10">
                  <c:v>79</c:v>
                </c:pt>
                <c:pt idx="11">
                  <c:v>103</c:v>
                </c:pt>
                <c:pt idx="12">
                  <c:v>27</c:v>
                </c:pt>
                <c:pt idx="13">
                  <c:v>17</c:v>
                </c:pt>
                <c:pt idx="14">
                  <c:v>26</c:v>
                </c:pt>
                <c:pt idx="15">
                  <c:v>17</c:v>
                </c:pt>
                <c:pt idx="16">
                  <c:v>9</c:v>
                </c:pt>
                <c:pt idx="17">
                  <c:v>11</c:v>
                </c:pt>
                <c:pt idx="18">
                  <c:v>0</c:v>
                </c:pt>
              </c:numCache>
            </c:numRef>
          </c:val>
          <c:smooth val="0"/>
        </c:ser>
        <c:dLbls>
          <c:showLegendKey val="0"/>
          <c:showVal val="0"/>
          <c:showCatName val="0"/>
          <c:showSerName val="0"/>
          <c:showPercent val="0"/>
          <c:showBubbleSize val="0"/>
        </c:dLbls>
        <c:marker val="1"/>
        <c:smooth val="0"/>
        <c:axId val="36094336"/>
        <c:axId val="36095872"/>
      </c:lineChart>
      <c:catAx>
        <c:axId val="36094336"/>
        <c:scaling>
          <c:orientation val="minMax"/>
        </c:scaling>
        <c:delete val="0"/>
        <c:axPos val="b"/>
        <c:majorTickMark val="out"/>
        <c:minorTickMark val="none"/>
        <c:tickLblPos val="nextTo"/>
        <c:crossAx val="36095872"/>
        <c:crosses val="autoZero"/>
        <c:auto val="1"/>
        <c:lblAlgn val="ctr"/>
        <c:lblOffset val="100"/>
        <c:noMultiLvlLbl val="0"/>
      </c:catAx>
      <c:valAx>
        <c:axId val="36095872"/>
        <c:scaling>
          <c:orientation val="minMax"/>
        </c:scaling>
        <c:delete val="0"/>
        <c:axPos val="l"/>
        <c:majorGridlines/>
        <c:numFmt formatCode="General" sourceLinked="1"/>
        <c:majorTickMark val="out"/>
        <c:minorTickMark val="none"/>
        <c:tickLblPos val="nextTo"/>
        <c:crossAx val="36094336"/>
        <c:crosses val="autoZero"/>
        <c:crossBetween val="between"/>
      </c:valAx>
    </c:plotArea>
    <c:legend>
      <c:legendPos val="t"/>
      <c:layout/>
      <c:overlay val="0"/>
    </c:legend>
    <c:plotVisOnly val="1"/>
    <c:dispBlanksAs val="gap"/>
    <c:showDLblsOverMax val="0"/>
  </c:chart>
  <c:spPr>
    <a:solidFill>
      <a:schemeClr val="bg1"/>
    </a:solidFill>
  </c:spPr>
  <c:externalData r:id="rId1">
    <c:autoUpdate val="0"/>
  </c:externalData>
</c:chartSpac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575" cy="4968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54450" y="0"/>
            <a:ext cx="2949575" cy="496888"/>
          </a:xfrm>
          <a:prstGeom prst="rect">
            <a:avLst/>
          </a:prstGeom>
        </p:spPr>
        <p:txBody>
          <a:bodyPr vert="horz" lIns="91440" tIns="45720" rIns="91440" bIns="45720" rtlCol="0"/>
          <a:lstStyle>
            <a:lvl1pPr algn="r">
              <a:defRPr sz="1200"/>
            </a:lvl1pPr>
          </a:lstStyle>
          <a:p>
            <a:fld id="{C4DD5B75-931A-4C78-B478-32167B959DC6}" type="datetimeFigureOut">
              <a:rPr kumimoji="1" lang="ja-JP" altLang="en-US" smtClean="0"/>
              <a:t>2010/12/15</a:t>
            </a:fld>
            <a:endParaRPr kumimoji="1" lang="ja-JP" altLang="en-US"/>
          </a:p>
        </p:txBody>
      </p:sp>
      <p:sp>
        <p:nvSpPr>
          <p:cNvPr id="4" name="フッター プレースホルダー 3"/>
          <p:cNvSpPr>
            <a:spLocks noGrp="1"/>
          </p:cNvSpPr>
          <p:nvPr>
            <p:ph type="ftr" sz="quarter" idx="2"/>
          </p:nvPr>
        </p:nvSpPr>
        <p:spPr>
          <a:xfrm>
            <a:off x="0" y="9440863"/>
            <a:ext cx="2949575" cy="496887"/>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54450" y="9440863"/>
            <a:ext cx="2949575" cy="496887"/>
          </a:xfrm>
          <a:prstGeom prst="rect">
            <a:avLst/>
          </a:prstGeom>
        </p:spPr>
        <p:txBody>
          <a:bodyPr vert="horz" lIns="91440" tIns="45720" rIns="91440" bIns="45720" rtlCol="0" anchor="b"/>
          <a:lstStyle>
            <a:lvl1pPr algn="r">
              <a:defRPr sz="1200"/>
            </a:lvl1pPr>
          </a:lstStyle>
          <a:p>
            <a:fld id="{FD95C52A-C638-49CC-B72B-EE0AEA6A8CC7}" type="slidenum">
              <a:rPr kumimoji="1" lang="ja-JP" altLang="en-US" smtClean="0"/>
              <a:t>‹#›</a:t>
            </a:fld>
            <a:endParaRPr kumimoji="1" lang="ja-JP" altLang="en-US"/>
          </a:p>
        </p:txBody>
      </p:sp>
    </p:spTree>
    <p:extLst>
      <p:ext uri="{BB962C8B-B14F-4D97-AF65-F5344CB8AC3E}">
        <p14:creationId xmlns:p14="http://schemas.microsoft.com/office/powerpoint/2010/main" val="388035400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8850" name="Rectangle 2"/>
          <p:cNvSpPr>
            <a:spLocks noGrp="1" noChangeArrowheads="1"/>
          </p:cNvSpPr>
          <p:nvPr>
            <p:ph type="hdr" sz="quarter"/>
          </p:nvPr>
        </p:nvSpPr>
        <p:spPr bwMode="auto">
          <a:xfrm>
            <a:off x="0" y="0"/>
            <a:ext cx="2949099" cy="49696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charset="0"/>
              </a:defRPr>
            </a:lvl1pPr>
          </a:lstStyle>
          <a:p>
            <a:endParaRPr lang="en-US" altLang="ja-JP"/>
          </a:p>
        </p:txBody>
      </p:sp>
      <p:sp>
        <p:nvSpPr>
          <p:cNvPr id="78851" name="Rectangle 3"/>
          <p:cNvSpPr>
            <a:spLocks noGrp="1" noChangeArrowheads="1"/>
          </p:cNvSpPr>
          <p:nvPr>
            <p:ph type="dt" idx="1"/>
          </p:nvPr>
        </p:nvSpPr>
        <p:spPr bwMode="auto">
          <a:xfrm>
            <a:off x="3854939" y="0"/>
            <a:ext cx="2949099" cy="49696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defRPr>
            </a:lvl1pPr>
          </a:lstStyle>
          <a:p>
            <a:endParaRPr lang="en-US" altLang="ja-JP"/>
          </a:p>
        </p:txBody>
      </p:sp>
      <p:sp>
        <p:nvSpPr>
          <p:cNvPr id="78852" name="Rectangle 4"/>
          <p:cNvSpPr>
            <a:spLocks noGrp="1" noRot="1" noChangeAspect="1" noChangeArrowheads="1" noTextEdit="1"/>
          </p:cNvSpPr>
          <p:nvPr>
            <p:ph type="sldImg" idx="2"/>
          </p:nvPr>
        </p:nvSpPr>
        <p:spPr bwMode="auto">
          <a:xfrm>
            <a:off x="920750" y="746125"/>
            <a:ext cx="4965700" cy="3725863"/>
          </a:xfrm>
          <a:prstGeom prst="rect">
            <a:avLst/>
          </a:prstGeom>
          <a:noFill/>
          <a:ln w="9525">
            <a:solidFill>
              <a:srgbClr val="000000"/>
            </a:solidFill>
            <a:miter lim="800000"/>
            <a:headEnd/>
            <a:tailEnd/>
          </a:ln>
          <a:effectLst/>
        </p:spPr>
      </p:sp>
      <p:sp>
        <p:nvSpPr>
          <p:cNvPr id="78853" name="Rectangle 5"/>
          <p:cNvSpPr>
            <a:spLocks noGrp="1" noChangeArrowheads="1"/>
          </p:cNvSpPr>
          <p:nvPr>
            <p:ph type="body" sz="quarter" idx="3"/>
          </p:nvPr>
        </p:nvSpPr>
        <p:spPr bwMode="auto">
          <a:xfrm>
            <a:off x="680562" y="4721186"/>
            <a:ext cx="5444490" cy="447270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p>
        </p:txBody>
      </p:sp>
      <p:sp>
        <p:nvSpPr>
          <p:cNvPr id="78854" name="Rectangle 6"/>
          <p:cNvSpPr>
            <a:spLocks noGrp="1" noChangeArrowheads="1"/>
          </p:cNvSpPr>
          <p:nvPr>
            <p:ph type="ftr" sz="quarter" idx="4"/>
          </p:nvPr>
        </p:nvSpPr>
        <p:spPr bwMode="auto">
          <a:xfrm>
            <a:off x="0" y="9440646"/>
            <a:ext cx="2949099" cy="49696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defRPr>
            </a:lvl1pPr>
          </a:lstStyle>
          <a:p>
            <a:endParaRPr lang="en-US" altLang="ja-JP"/>
          </a:p>
        </p:txBody>
      </p:sp>
      <p:sp>
        <p:nvSpPr>
          <p:cNvPr id="78855" name="Rectangle 7"/>
          <p:cNvSpPr>
            <a:spLocks noGrp="1" noChangeArrowheads="1"/>
          </p:cNvSpPr>
          <p:nvPr>
            <p:ph type="sldNum" sz="quarter" idx="5"/>
          </p:nvPr>
        </p:nvSpPr>
        <p:spPr bwMode="auto">
          <a:xfrm>
            <a:off x="3854939" y="9440646"/>
            <a:ext cx="2949099" cy="49696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charset="0"/>
              </a:defRPr>
            </a:lvl1pPr>
          </a:lstStyle>
          <a:p>
            <a:fld id="{5A3D0A4D-3277-43EA-BE86-A5DE6EA6CAB1}" type="slidenum">
              <a:rPr lang="en-US" altLang="ja-JP"/>
              <a:pPr/>
              <a:t>‹#›</a:t>
            </a:fld>
            <a:endParaRPr lang="en-US" altLang="ja-JP"/>
          </a:p>
        </p:txBody>
      </p:sp>
    </p:spTree>
    <p:extLst>
      <p:ext uri="{BB962C8B-B14F-4D97-AF65-F5344CB8AC3E}">
        <p14:creationId xmlns:p14="http://schemas.microsoft.com/office/powerpoint/2010/main" val="329958191"/>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kumimoji="1" sz="1200" kern="1200">
        <a:solidFill>
          <a:schemeClr val="tx1"/>
        </a:solidFill>
        <a:latin typeface="Arial" charset="0"/>
        <a:ea typeface="ＭＳ Ｐ明朝" pitchFamily="18" charset="-128"/>
        <a:cs typeface="+mn-cs"/>
      </a:defRPr>
    </a:lvl1pPr>
    <a:lvl2pPr marL="457200" algn="l" rtl="0" fontAlgn="base">
      <a:spcBef>
        <a:spcPct val="30000"/>
      </a:spcBef>
      <a:spcAft>
        <a:spcPct val="0"/>
      </a:spcAft>
      <a:defRPr kumimoji="1" sz="1200" kern="1200">
        <a:solidFill>
          <a:schemeClr val="tx1"/>
        </a:solidFill>
        <a:latin typeface="Arial" charset="0"/>
        <a:ea typeface="ＭＳ Ｐ明朝" pitchFamily="18" charset="-128"/>
        <a:cs typeface="+mn-cs"/>
      </a:defRPr>
    </a:lvl2pPr>
    <a:lvl3pPr marL="914400" algn="l" rtl="0" fontAlgn="base">
      <a:spcBef>
        <a:spcPct val="30000"/>
      </a:spcBef>
      <a:spcAft>
        <a:spcPct val="0"/>
      </a:spcAft>
      <a:defRPr kumimoji="1" sz="1200" kern="1200">
        <a:solidFill>
          <a:schemeClr val="tx1"/>
        </a:solidFill>
        <a:latin typeface="Arial" charset="0"/>
        <a:ea typeface="ＭＳ Ｐ明朝" pitchFamily="18" charset="-128"/>
        <a:cs typeface="+mn-cs"/>
      </a:defRPr>
    </a:lvl3pPr>
    <a:lvl4pPr marL="1371600" algn="l" rtl="0" fontAlgn="base">
      <a:spcBef>
        <a:spcPct val="30000"/>
      </a:spcBef>
      <a:spcAft>
        <a:spcPct val="0"/>
      </a:spcAft>
      <a:defRPr kumimoji="1" sz="1200" kern="1200">
        <a:solidFill>
          <a:schemeClr val="tx1"/>
        </a:solidFill>
        <a:latin typeface="Arial" charset="0"/>
        <a:ea typeface="ＭＳ Ｐ明朝" pitchFamily="18" charset="-128"/>
        <a:cs typeface="+mn-cs"/>
      </a:defRPr>
    </a:lvl4pPr>
    <a:lvl5pPr marL="1828800" algn="l" rtl="0" fontAlgn="base">
      <a:spcBef>
        <a:spcPct val="30000"/>
      </a:spcBef>
      <a:spcAft>
        <a:spcPct val="0"/>
      </a:spcAft>
      <a:defRPr kumimoji="1" sz="1200" kern="1200">
        <a:solidFill>
          <a:schemeClr val="tx1"/>
        </a:solidFill>
        <a:latin typeface="Arial" charset="0"/>
        <a:ea typeface="ＭＳ Ｐ明朝" pitchFamily="18" charset="-128"/>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a:p>
        </p:txBody>
      </p:sp>
      <p:sp>
        <p:nvSpPr>
          <p:cNvPr id="4" name="スライド番号プレースホルダ 3"/>
          <p:cNvSpPr>
            <a:spLocks noGrp="1"/>
          </p:cNvSpPr>
          <p:nvPr>
            <p:ph type="sldNum" sz="quarter" idx="10"/>
          </p:nvPr>
        </p:nvSpPr>
        <p:spPr/>
        <p:txBody>
          <a:bodyPr/>
          <a:lstStyle/>
          <a:p>
            <a:fld id="{5A3D0A4D-3277-43EA-BE86-A5DE6EA6CAB1}" type="slidenum">
              <a:rPr lang="en-US" altLang="ja-JP" smtClean="0"/>
              <a:pPr/>
              <a:t>1</a:t>
            </a:fld>
            <a:endParaRPr lang="en-US" altLang="ja-JP"/>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a:p>
        </p:txBody>
      </p:sp>
      <p:sp>
        <p:nvSpPr>
          <p:cNvPr id="4" name="スライド番号プレースホルダ 3"/>
          <p:cNvSpPr>
            <a:spLocks noGrp="1"/>
          </p:cNvSpPr>
          <p:nvPr>
            <p:ph type="sldNum" sz="quarter" idx="10"/>
          </p:nvPr>
        </p:nvSpPr>
        <p:spPr/>
        <p:txBody>
          <a:bodyPr/>
          <a:lstStyle/>
          <a:p>
            <a:fld id="{5A3D0A4D-3277-43EA-BE86-A5DE6EA6CAB1}" type="slidenum">
              <a:rPr lang="en-US" altLang="ja-JP" smtClean="0"/>
              <a:pPr/>
              <a:t>2</a:t>
            </a:fld>
            <a:endParaRPr lang="en-US" altLang="ja-JP"/>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a:p>
        </p:txBody>
      </p:sp>
      <p:sp>
        <p:nvSpPr>
          <p:cNvPr id="4" name="スライド番号プレースホルダ 3"/>
          <p:cNvSpPr>
            <a:spLocks noGrp="1"/>
          </p:cNvSpPr>
          <p:nvPr>
            <p:ph type="sldNum" sz="quarter" idx="10"/>
          </p:nvPr>
        </p:nvSpPr>
        <p:spPr/>
        <p:txBody>
          <a:bodyPr/>
          <a:lstStyle/>
          <a:p>
            <a:fld id="{5A3D0A4D-3277-43EA-BE86-A5DE6EA6CAB1}" type="slidenum">
              <a:rPr lang="en-US" altLang="ja-JP" smtClean="0"/>
              <a:pPr/>
              <a:t>3</a:t>
            </a:fld>
            <a:endParaRPr lang="en-US" altLang="ja-JP"/>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a:p>
        </p:txBody>
      </p:sp>
      <p:sp>
        <p:nvSpPr>
          <p:cNvPr id="4" name="スライド番号プレースホルダ 3"/>
          <p:cNvSpPr>
            <a:spLocks noGrp="1"/>
          </p:cNvSpPr>
          <p:nvPr>
            <p:ph type="sldNum" sz="quarter" idx="10"/>
          </p:nvPr>
        </p:nvSpPr>
        <p:spPr/>
        <p:txBody>
          <a:bodyPr/>
          <a:lstStyle/>
          <a:p>
            <a:fld id="{5A3D0A4D-3277-43EA-BE86-A5DE6EA6CAB1}" type="slidenum">
              <a:rPr lang="en-US" altLang="ja-JP" smtClean="0"/>
              <a:pPr/>
              <a:t>7</a:t>
            </a:fld>
            <a:endParaRPr lang="en-US" altLang="ja-JP"/>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a:p>
        </p:txBody>
      </p:sp>
      <p:sp>
        <p:nvSpPr>
          <p:cNvPr id="4" name="スライド番号プレースホルダ 3"/>
          <p:cNvSpPr>
            <a:spLocks noGrp="1"/>
          </p:cNvSpPr>
          <p:nvPr>
            <p:ph type="sldNum" sz="quarter" idx="10"/>
          </p:nvPr>
        </p:nvSpPr>
        <p:spPr/>
        <p:txBody>
          <a:bodyPr/>
          <a:lstStyle/>
          <a:p>
            <a:fld id="{5A3D0A4D-3277-43EA-BE86-A5DE6EA6CAB1}" type="slidenum">
              <a:rPr lang="en-US" altLang="ja-JP" smtClean="0"/>
              <a:pPr/>
              <a:t>8</a:t>
            </a:fld>
            <a:endParaRPr lang="en-US" altLang="ja-JP"/>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5A3D0A4D-3277-43EA-BE86-A5DE6EA6CAB1}" type="slidenum">
              <a:rPr lang="en-US" altLang="ja-JP" smtClean="0"/>
              <a:pPr/>
              <a:t>18</a:t>
            </a:fld>
            <a:endParaRPr lang="en-US" altLang="ja-JP"/>
          </a:p>
        </p:txBody>
      </p:sp>
    </p:spTree>
    <p:extLst>
      <p:ext uri="{BB962C8B-B14F-4D97-AF65-F5344CB8AC3E}">
        <p14:creationId xmlns:p14="http://schemas.microsoft.com/office/powerpoint/2010/main" val="421138619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bg>
      <p:bgPr>
        <a:gradFill rotWithShape="0">
          <a:gsLst>
            <a:gs pos="0">
              <a:srgbClr val="CCCCFF"/>
            </a:gs>
            <a:gs pos="50000">
              <a:schemeClr val="bg1"/>
            </a:gs>
            <a:gs pos="100000">
              <a:srgbClr val="CCCCFF"/>
            </a:gs>
          </a:gsLst>
          <a:lin ang="18900000" scaled="1"/>
        </a:gradFill>
        <a:effectLst/>
      </p:bgPr>
    </p:bg>
    <p:spTree>
      <p:nvGrpSpPr>
        <p:cNvPr id="1" name=""/>
        <p:cNvGrpSpPr/>
        <p:nvPr/>
      </p:nvGrpSpPr>
      <p:grpSpPr>
        <a:xfrm>
          <a:off x="0" y="0"/>
          <a:ext cx="0" cy="0"/>
          <a:chOff x="0" y="0"/>
          <a:chExt cx="0" cy="0"/>
        </a:xfrm>
      </p:grpSpPr>
      <p:sp>
        <p:nvSpPr>
          <p:cNvPr id="83970" name="Rectangle 2"/>
          <p:cNvSpPr>
            <a:spLocks noGrp="1" noChangeArrowheads="1"/>
          </p:cNvSpPr>
          <p:nvPr>
            <p:ph type="ctrTitle"/>
          </p:nvPr>
        </p:nvSpPr>
        <p:spPr>
          <a:xfrm>
            <a:off x="255588" y="2246313"/>
            <a:ext cx="7772400" cy="1470025"/>
          </a:xfrm>
        </p:spPr>
        <p:txBody>
          <a:bodyPr/>
          <a:lstStyle>
            <a:lvl1pPr algn="r">
              <a:defRPr>
                <a:solidFill>
                  <a:srgbClr val="003399"/>
                </a:solidFill>
              </a:defRPr>
            </a:lvl1pPr>
          </a:lstStyle>
          <a:p>
            <a:r>
              <a:rPr lang="ja-JP" altLang="en-US" smtClean="0"/>
              <a:t>マスタ タイトルの書式設定</a:t>
            </a:r>
            <a:endParaRPr lang="ja-JP" altLang="en-US"/>
          </a:p>
        </p:txBody>
      </p:sp>
      <p:sp>
        <p:nvSpPr>
          <p:cNvPr id="83971" name="Rectangle 3"/>
          <p:cNvSpPr>
            <a:spLocks noGrp="1" noChangeArrowheads="1"/>
          </p:cNvSpPr>
          <p:nvPr>
            <p:ph type="subTitle" idx="1"/>
          </p:nvPr>
        </p:nvSpPr>
        <p:spPr>
          <a:xfrm>
            <a:off x="1371600" y="4124325"/>
            <a:ext cx="6400800" cy="1752600"/>
          </a:xfrm>
        </p:spPr>
        <p:txBody>
          <a:bodyPr/>
          <a:lstStyle>
            <a:lvl1pPr marL="0" indent="0" algn="r">
              <a:buFontTx/>
              <a:buNone/>
              <a:defRPr/>
            </a:lvl1pPr>
          </a:lstStyle>
          <a:p>
            <a:r>
              <a:rPr lang="ja-JP" altLang="en-US" smtClean="0"/>
              <a:t>マスタ サブタイトルの書式設定</a:t>
            </a:r>
            <a:endParaRPr lang="ja-JP" altLang="en-US"/>
          </a:p>
        </p:txBody>
      </p:sp>
      <p:sp>
        <p:nvSpPr>
          <p:cNvPr id="83972" name="Rectangle 4"/>
          <p:cNvSpPr>
            <a:spLocks noGrp="1" noChangeArrowheads="1"/>
          </p:cNvSpPr>
          <p:nvPr>
            <p:ph type="dt" sz="half" idx="2"/>
          </p:nvPr>
        </p:nvSpPr>
        <p:spPr>
          <a:xfrm>
            <a:off x="1187450" y="6165850"/>
            <a:ext cx="2133600" cy="476250"/>
          </a:xfrm>
        </p:spPr>
        <p:txBody>
          <a:bodyPr/>
          <a:lstStyle>
            <a:lvl1pPr>
              <a:defRPr/>
            </a:lvl1pPr>
          </a:lstStyle>
          <a:p>
            <a:endParaRPr lang="en-US" altLang="ja-JP"/>
          </a:p>
        </p:txBody>
      </p:sp>
      <p:sp>
        <p:nvSpPr>
          <p:cNvPr id="83973" name="Rectangle 5"/>
          <p:cNvSpPr>
            <a:spLocks noGrp="1" noChangeArrowheads="1"/>
          </p:cNvSpPr>
          <p:nvPr>
            <p:ph type="ftr" sz="quarter" idx="3"/>
          </p:nvPr>
        </p:nvSpPr>
        <p:spPr>
          <a:xfrm>
            <a:off x="3116263" y="6165850"/>
            <a:ext cx="2895600" cy="476250"/>
          </a:xfrm>
        </p:spPr>
        <p:txBody>
          <a:bodyPr/>
          <a:lstStyle>
            <a:lvl1pPr>
              <a:defRPr/>
            </a:lvl1pPr>
          </a:lstStyle>
          <a:p>
            <a:endParaRPr lang="en-US" altLang="ja-JP"/>
          </a:p>
        </p:txBody>
      </p:sp>
      <p:sp>
        <p:nvSpPr>
          <p:cNvPr id="83974" name="Rectangle 6"/>
          <p:cNvSpPr>
            <a:spLocks noGrp="1" noChangeArrowheads="1"/>
          </p:cNvSpPr>
          <p:nvPr>
            <p:ph type="sldNum" sz="quarter" idx="4"/>
          </p:nvPr>
        </p:nvSpPr>
        <p:spPr>
          <a:xfrm>
            <a:off x="7010400" y="6165850"/>
            <a:ext cx="2133600" cy="476250"/>
          </a:xfrm>
        </p:spPr>
        <p:txBody>
          <a:bodyPr/>
          <a:lstStyle>
            <a:lvl1pPr>
              <a:defRPr/>
            </a:lvl1pPr>
          </a:lstStyle>
          <a:p>
            <a:fld id="{A4DA9BF0-45AF-40C5-A992-8F7D8CF20186}" type="slidenum">
              <a:rPr lang="en-US" altLang="ja-JP"/>
              <a:pPr/>
              <a:t>‹#›</a:t>
            </a:fld>
            <a:endParaRPr lang="en-US" altLang="ja-JP"/>
          </a:p>
        </p:txBody>
      </p:sp>
      <p:sp>
        <p:nvSpPr>
          <p:cNvPr id="83975" name="Line 7"/>
          <p:cNvSpPr>
            <a:spLocks noChangeShapeType="1"/>
          </p:cNvSpPr>
          <p:nvPr/>
        </p:nvSpPr>
        <p:spPr bwMode="auto">
          <a:xfrm>
            <a:off x="0" y="3429000"/>
            <a:ext cx="8459788" cy="0"/>
          </a:xfrm>
          <a:prstGeom prst="line">
            <a:avLst/>
          </a:prstGeom>
          <a:noFill/>
          <a:ln w="12700">
            <a:solidFill>
              <a:srgbClr val="6666FF"/>
            </a:solidFill>
            <a:round/>
            <a:headEnd/>
            <a:tailEnd/>
          </a:ln>
          <a:effectLst>
            <a:outerShdw dist="35921" dir="2700000" algn="ctr" rotWithShape="0">
              <a:schemeClr val="bg2"/>
            </a:outerShdw>
          </a:effectLst>
        </p:spPr>
        <p:txBody>
          <a:bodyPr wrap="none" anchor="ctr"/>
          <a:lstStyle/>
          <a:p>
            <a:endParaRPr lang="ja-JP" altLang="en-US"/>
          </a:p>
        </p:txBody>
      </p:sp>
      <p:sp>
        <p:nvSpPr>
          <p:cNvPr id="83976" name="Rectangle 8"/>
          <p:cNvSpPr>
            <a:spLocks noChangeArrowheads="1"/>
          </p:cNvSpPr>
          <p:nvPr/>
        </p:nvSpPr>
        <p:spPr bwMode="auto">
          <a:xfrm>
            <a:off x="8101013" y="2420938"/>
            <a:ext cx="215900" cy="1223962"/>
          </a:xfrm>
          <a:prstGeom prst="rect">
            <a:avLst/>
          </a:prstGeom>
          <a:gradFill rotWithShape="1">
            <a:gsLst>
              <a:gs pos="0">
                <a:srgbClr val="6666FF"/>
              </a:gs>
              <a:gs pos="100000">
                <a:srgbClr val="6666FF">
                  <a:gamma/>
                  <a:tint val="73725"/>
                  <a:invGamma/>
                </a:srgbClr>
              </a:gs>
            </a:gsLst>
            <a:lin ang="5400000" scaled="1"/>
          </a:gradFill>
          <a:ln w="9525" algn="ctr">
            <a:noFill/>
            <a:miter lim="800000"/>
            <a:headEnd/>
            <a:tailEnd/>
          </a:ln>
          <a:effectLst>
            <a:outerShdw dist="35921" dir="2700000" algn="ctr" rotWithShape="0">
              <a:schemeClr val="bg2"/>
            </a:outerShdw>
          </a:effectLst>
        </p:spPr>
        <p:txBody>
          <a:bodyPr wrap="none" anchor="ctr"/>
          <a:lstStyle/>
          <a:p>
            <a:endParaRPr lang="ja-JP" altLang="en-US"/>
          </a:p>
        </p:txBody>
      </p:sp>
      <p:sp>
        <p:nvSpPr>
          <p:cNvPr id="83977" name="Line 9"/>
          <p:cNvSpPr>
            <a:spLocks noChangeShapeType="1"/>
          </p:cNvSpPr>
          <p:nvPr/>
        </p:nvSpPr>
        <p:spPr bwMode="auto">
          <a:xfrm>
            <a:off x="720725" y="6464300"/>
            <a:ext cx="8459788" cy="0"/>
          </a:xfrm>
          <a:prstGeom prst="line">
            <a:avLst/>
          </a:prstGeom>
          <a:noFill/>
          <a:ln w="12700">
            <a:solidFill>
              <a:srgbClr val="6666FF"/>
            </a:solidFill>
            <a:round/>
            <a:headEnd/>
            <a:tailEnd/>
          </a:ln>
          <a:effectLst>
            <a:outerShdw dist="35921" dir="2700000" algn="ctr" rotWithShape="0">
              <a:schemeClr val="bg2"/>
            </a:outerShdw>
          </a:effectLst>
        </p:spPr>
        <p:txBody>
          <a:bodyPr wrap="none" anchor="ctr"/>
          <a:lstStyle/>
          <a:p>
            <a:endParaRPr lang="ja-JP" altLang="en-US"/>
          </a:p>
        </p:txBody>
      </p:sp>
      <p:sp>
        <p:nvSpPr>
          <p:cNvPr id="83978" name="Line 10"/>
          <p:cNvSpPr>
            <a:spLocks noChangeShapeType="1"/>
          </p:cNvSpPr>
          <p:nvPr/>
        </p:nvSpPr>
        <p:spPr bwMode="auto">
          <a:xfrm>
            <a:off x="250825" y="0"/>
            <a:ext cx="0" cy="6858000"/>
          </a:xfrm>
          <a:prstGeom prst="line">
            <a:avLst/>
          </a:prstGeom>
          <a:noFill/>
          <a:ln w="12700">
            <a:solidFill>
              <a:srgbClr val="6666FF"/>
            </a:solidFill>
            <a:round/>
            <a:headEnd/>
            <a:tailEnd/>
          </a:ln>
          <a:effectLst>
            <a:outerShdw dist="35921" dir="2700000" algn="ctr" rotWithShape="0">
              <a:schemeClr val="bg2"/>
            </a:outerShdw>
          </a:effectLst>
        </p:spPr>
        <p:txBody>
          <a:bodyPr wrap="none" anchor="ctr"/>
          <a:lstStyle/>
          <a:p>
            <a:endParaRPr lang="ja-JP" altLang="en-US"/>
          </a:p>
        </p:txBody>
      </p:sp>
      <p:sp>
        <p:nvSpPr>
          <p:cNvPr id="83980" name="Rectangle 12"/>
          <p:cNvSpPr>
            <a:spLocks noChangeArrowheads="1"/>
          </p:cNvSpPr>
          <p:nvPr/>
        </p:nvSpPr>
        <p:spPr bwMode="auto">
          <a:xfrm rot="21600000">
            <a:off x="900113" y="5634038"/>
            <a:ext cx="215900" cy="1223962"/>
          </a:xfrm>
          <a:prstGeom prst="rect">
            <a:avLst/>
          </a:prstGeom>
          <a:gradFill rotWithShape="1">
            <a:gsLst>
              <a:gs pos="0">
                <a:srgbClr val="6666FF"/>
              </a:gs>
              <a:gs pos="100000">
                <a:srgbClr val="6666FF">
                  <a:gamma/>
                  <a:tint val="73725"/>
                  <a:invGamma/>
                </a:srgbClr>
              </a:gs>
            </a:gsLst>
            <a:lin ang="5400000" scaled="1"/>
          </a:gradFill>
          <a:ln w="9525" algn="ctr">
            <a:noFill/>
            <a:miter lim="800000"/>
            <a:headEnd/>
            <a:tailEnd/>
          </a:ln>
          <a:effectLst>
            <a:outerShdw dist="35921" dir="2700000" algn="ctr" rotWithShape="0">
              <a:schemeClr val="bg2"/>
            </a:outerShdw>
          </a:effectLst>
        </p:spPr>
        <p:txBody>
          <a:bodyPr wrap="none" anchor="ctr"/>
          <a:lstStyle/>
          <a:p>
            <a:endParaRPr lang="ja-JP" altLang="en-US"/>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 3"/>
          <p:cNvSpPr>
            <a:spLocks noGrp="1"/>
          </p:cNvSpPr>
          <p:nvPr>
            <p:ph type="dt" sz="half" idx="10"/>
          </p:nvPr>
        </p:nvSpPr>
        <p:spPr/>
        <p:txBody>
          <a:bodyPr/>
          <a:lstStyle>
            <a:lvl1pPr>
              <a:defRPr/>
            </a:lvl1pPr>
          </a:lstStyle>
          <a:p>
            <a:endParaRPr lang="en-US" altLang="ja-JP"/>
          </a:p>
        </p:txBody>
      </p:sp>
      <p:sp>
        <p:nvSpPr>
          <p:cNvPr id="5" name="フッター プレースホルダ 4"/>
          <p:cNvSpPr>
            <a:spLocks noGrp="1"/>
          </p:cNvSpPr>
          <p:nvPr>
            <p:ph type="ftr" sz="quarter" idx="11"/>
          </p:nvPr>
        </p:nvSpPr>
        <p:spPr/>
        <p:txBody>
          <a:bodyPr/>
          <a:lstStyle>
            <a:lvl1pPr>
              <a:defRPr/>
            </a:lvl1pPr>
          </a:lstStyle>
          <a:p>
            <a:endParaRPr lang="en-US" altLang="ja-JP"/>
          </a:p>
        </p:txBody>
      </p:sp>
      <p:sp>
        <p:nvSpPr>
          <p:cNvPr id="6" name="スライド番号プレースホルダ 5"/>
          <p:cNvSpPr>
            <a:spLocks noGrp="1"/>
          </p:cNvSpPr>
          <p:nvPr>
            <p:ph type="sldNum" sz="quarter" idx="12"/>
          </p:nvPr>
        </p:nvSpPr>
        <p:spPr/>
        <p:txBody>
          <a:bodyPr/>
          <a:lstStyle>
            <a:lvl1pPr>
              <a:defRPr/>
            </a:lvl1pPr>
          </a:lstStyle>
          <a:p>
            <a:fld id="{07B107AD-EC62-4A23-8330-00DF4F51480C}" type="slidenum">
              <a:rPr lang="en-US" altLang="ja-JP"/>
              <a:pPr/>
              <a:t>‹#›</a:t>
            </a:fld>
            <a:endParaRPr lang="en-US" altLang="ja-JP"/>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44450"/>
            <a:ext cx="2057400" cy="6081713"/>
          </a:xfrm>
        </p:spPr>
        <p:txBody>
          <a:bodyPr vert="eaVert"/>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a:xfrm>
            <a:off x="457200" y="44450"/>
            <a:ext cx="6019800" cy="6081713"/>
          </a:xfrm>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 3"/>
          <p:cNvSpPr>
            <a:spLocks noGrp="1"/>
          </p:cNvSpPr>
          <p:nvPr>
            <p:ph type="dt" sz="half" idx="10"/>
          </p:nvPr>
        </p:nvSpPr>
        <p:spPr/>
        <p:txBody>
          <a:bodyPr/>
          <a:lstStyle>
            <a:lvl1pPr>
              <a:defRPr/>
            </a:lvl1pPr>
          </a:lstStyle>
          <a:p>
            <a:endParaRPr lang="en-US" altLang="ja-JP"/>
          </a:p>
        </p:txBody>
      </p:sp>
      <p:sp>
        <p:nvSpPr>
          <p:cNvPr id="5" name="フッター プレースホルダ 4"/>
          <p:cNvSpPr>
            <a:spLocks noGrp="1"/>
          </p:cNvSpPr>
          <p:nvPr>
            <p:ph type="ftr" sz="quarter" idx="11"/>
          </p:nvPr>
        </p:nvSpPr>
        <p:spPr/>
        <p:txBody>
          <a:bodyPr/>
          <a:lstStyle>
            <a:lvl1pPr>
              <a:defRPr/>
            </a:lvl1pPr>
          </a:lstStyle>
          <a:p>
            <a:endParaRPr lang="en-US" altLang="ja-JP"/>
          </a:p>
        </p:txBody>
      </p:sp>
      <p:sp>
        <p:nvSpPr>
          <p:cNvPr id="6" name="スライド番号プレースホルダ 5"/>
          <p:cNvSpPr>
            <a:spLocks noGrp="1"/>
          </p:cNvSpPr>
          <p:nvPr>
            <p:ph type="sldNum" sz="quarter" idx="12"/>
          </p:nvPr>
        </p:nvSpPr>
        <p:spPr/>
        <p:txBody>
          <a:bodyPr/>
          <a:lstStyle>
            <a:lvl1pPr>
              <a:defRPr/>
            </a:lvl1pPr>
          </a:lstStyle>
          <a:p>
            <a:fld id="{FC6201DD-178D-4C1E-9C75-97C48616BD2F}" type="slidenum">
              <a:rPr lang="en-US" altLang="ja-JP"/>
              <a:pPr/>
              <a:t>‹#›</a:t>
            </a:fld>
            <a:endParaRPr lang="en-US" altLang="ja-JP"/>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 3"/>
          <p:cNvSpPr>
            <a:spLocks noGrp="1"/>
          </p:cNvSpPr>
          <p:nvPr>
            <p:ph type="dt" sz="half" idx="10"/>
          </p:nvPr>
        </p:nvSpPr>
        <p:spPr/>
        <p:txBody>
          <a:bodyPr/>
          <a:lstStyle>
            <a:lvl1pPr>
              <a:defRPr/>
            </a:lvl1pPr>
          </a:lstStyle>
          <a:p>
            <a:endParaRPr lang="en-US" altLang="ja-JP"/>
          </a:p>
        </p:txBody>
      </p:sp>
      <p:sp>
        <p:nvSpPr>
          <p:cNvPr id="5" name="フッター プレースホルダ 4"/>
          <p:cNvSpPr>
            <a:spLocks noGrp="1"/>
          </p:cNvSpPr>
          <p:nvPr>
            <p:ph type="ftr" sz="quarter" idx="11"/>
          </p:nvPr>
        </p:nvSpPr>
        <p:spPr/>
        <p:txBody>
          <a:bodyPr/>
          <a:lstStyle>
            <a:lvl1pPr>
              <a:defRPr/>
            </a:lvl1pPr>
          </a:lstStyle>
          <a:p>
            <a:endParaRPr lang="en-US" altLang="ja-JP"/>
          </a:p>
        </p:txBody>
      </p:sp>
      <p:sp>
        <p:nvSpPr>
          <p:cNvPr id="6" name="スライド番号プレースホルダ 5"/>
          <p:cNvSpPr>
            <a:spLocks noGrp="1"/>
          </p:cNvSpPr>
          <p:nvPr>
            <p:ph type="sldNum" sz="quarter" idx="12"/>
          </p:nvPr>
        </p:nvSpPr>
        <p:spPr/>
        <p:txBody>
          <a:bodyPr/>
          <a:lstStyle>
            <a:lvl1pPr>
              <a:defRPr/>
            </a:lvl1pPr>
          </a:lstStyle>
          <a:p>
            <a:fld id="{487D7C85-7EC1-4C48-83E8-12241FCB48DE}" type="slidenum">
              <a:rPr lang="en-US" altLang="ja-JP"/>
              <a:pPr/>
              <a:t>‹#›</a:t>
            </a:fld>
            <a:endParaRPr lang="en-US" altLang="ja-JP"/>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smtClean="0"/>
              <a:t>マスタ テキストの書式設定</a:t>
            </a:r>
          </a:p>
        </p:txBody>
      </p:sp>
      <p:sp>
        <p:nvSpPr>
          <p:cNvPr id="4" name="日付プレースホルダ 3"/>
          <p:cNvSpPr>
            <a:spLocks noGrp="1"/>
          </p:cNvSpPr>
          <p:nvPr>
            <p:ph type="dt" sz="half" idx="10"/>
          </p:nvPr>
        </p:nvSpPr>
        <p:spPr/>
        <p:txBody>
          <a:bodyPr/>
          <a:lstStyle>
            <a:lvl1pPr>
              <a:defRPr/>
            </a:lvl1pPr>
          </a:lstStyle>
          <a:p>
            <a:endParaRPr lang="en-US" altLang="ja-JP"/>
          </a:p>
        </p:txBody>
      </p:sp>
      <p:sp>
        <p:nvSpPr>
          <p:cNvPr id="5" name="フッター プレースホルダ 4"/>
          <p:cNvSpPr>
            <a:spLocks noGrp="1"/>
          </p:cNvSpPr>
          <p:nvPr>
            <p:ph type="ftr" sz="quarter" idx="11"/>
          </p:nvPr>
        </p:nvSpPr>
        <p:spPr/>
        <p:txBody>
          <a:bodyPr/>
          <a:lstStyle>
            <a:lvl1pPr>
              <a:defRPr/>
            </a:lvl1pPr>
          </a:lstStyle>
          <a:p>
            <a:endParaRPr lang="en-US" altLang="ja-JP"/>
          </a:p>
        </p:txBody>
      </p:sp>
      <p:sp>
        <p:nvSpPr>
          <p:cNvPr id="6" name="スライド番号プレースホルダ 5"/>
          <p:cNvSpPr>
            <a:spLocks noGrp="1"/>
          </p:cNvSpPr>
          <p:nvPr>
            <p:ph type="sldNum" sz="quarter" idx="12"/>
          </p:nvPr>
        </p:nvSpPr>
        <p:spPr/>
        <p:txBody>
          <a:bodyPr/>
          <a:lstStyle>
            <a:lvl1pPr>
              <a:defRPr/>
            </a:lvl1pPr>
          </a:lstStyle>
          <a:p>
            <a:fld id="{02B81DF6-87A3-45BC-9F1C-151107FAD3B3}" type="slidenum">
              <a:rPr lang="en-US" altLang="ja-JP"/>
              <a:pPr/>
              <a:t>‹#›</a:t>
            </a:fld>
            <a:endParaRPr lang="en-US" altLang="ja-JP"/>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日付プレースホルダ 4"/>
          <p:cNvSpPr>
            <a:spLocks noGrp="1"/>
          </p:cNvSpPr>
          <p:nvPr>
            <p:ph type="dt" sz="half" idx="10"/>
          </p:nvPr>
        </p:nvSpPr>
        <p:spPr/>
        <p:txBody>
          <a:bodyPr/>
          <a:lstStyle>
            <a:lvl1pPr>
              <a:defRPr/>
            </a:lvl1pPr>
          </a:lstStyle>
          <a:p>
            <a:endParaRPr lang="en-US" altLang="ja-JP"/>
          </a:p>
        </p:txBody>
      </p:sp>
      <p:sp>
        <p:nvSpPr>
          <p:cNvPr id="6" name="フッター プレースホルダ 5"/>
          <p:cNvSpPr>
            <a:spLocks noGrp="1"/>
          </p:cNvSpPr>
          <p:nvPr>
            <p:ph type="ftr" sz="quarter" idx="11"/>
          </p:nvPr>
        </p:nvSpPr>
        <p:spPr/>
        <p:txBody>
          <a:bodyPr/>
          <a:lstStyle>
            <a:lvl1pPr>
              <a:defRPr/>
            </a:lvl1pPr>
          </a:lstStyle>
          <a:p>
            <a:endParaRPr lang="en-US" altLang="ja-JP"/>
          </a:p>
        </p:txBody>
      </p:sp>
      <p:sp>
        <p:nvSpPr>
          <p:cNvPr id="7" name="スライド番号プレースホルダ 6"/>
          <p:cNvSpPr>
            <a:spLocks noGrp="1"/>
          </p:cNvSpPr>
          <p:nvPr>
            <p:ph type="sldNum" sz="quarter" idx="12"/>
          </p:nvPr>
        </p:nvSpPr>
        <p:spPr/>
        <p:txBody>
          <a:bodyPr/>
          <a:lstStyle>
            <a:lvl1pPr>
              <a:defRPr/>
            </a:lvl1pPr>
          </a:lstStyle>
          <a:p>
            <a:fld id="{C21EE9E0-D440-461F-B099-54B9D6B76585}" type="slidenum">
              <a:rPr lang="en-US" altLang="ja-JP"/>
              <a:pPr/>
              <a:t>‹#›</a:t>
            </a:fld>
            <a:endParaRPr lang="en-US" altLang="ja-JP"/>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143000"/>
          </a:xfrm>
        </p:spPr>
        <p:txBody>
          <a:bodyPr/>
          <a:lstStyle>
            <a:lvl1pPr>
              <a:defRPr/>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7" name="日付プレースホルダ 6"/>
          <p:cNvSpPr>
            <a:spLocks noGrp="1"/>
          </p:cNvSpPr>
          <p:nvPr>
            <p:ph type="dt" sz="half" idx="10"/>
          </p:nvPr>
        </p:nvSpPr>
        <p:spPr/>
        <p:txBody>
          <a:bodyPr/>
          <a:lstStyle>
            <a:lvl1pPr>
              <a:defRPr/>
            </a:lvl1pPr>
          </a:lstStyle>
          <a:p>
            <a:endParaRPr lang="en-US" altLang="ja-JP"/>
          </a:p>
        </p:txBody>
      </p:sp>
      <p:sp>
        <p:nvSpPr>
          <p:cNvPr id="8" name="フッター プレースホルダ 7"/>
          <p:cNvSpPr>
            <a:spLocks noGrp="1"/>
          </p:cNvSpPr>
          <p:nvPr>
            <p:ph type="ftr" sz="quarter" idx="11"/>
          </p:nvPr>
        </p:nvSpPr>
        <p:spPr/>
        <p:txBody>
          <a:bodyPr/>
          <a:lstStyle>
            <a:lvl1pPr>
              <a:defRPr/>
            </a:lvl1pPr>
          </a:lstStyle>
          <a:p>
            <a:endParaRPr lang="en-US" altLang="ja-JP"/>
          </a:p>
        </p:txBody>
      </p:sp>
      <p:sp>
        <p:nvSpPr>
          <p:cNvPr id="9" name="スライド番号プレースホルダ 8"/>
          <p:cNvSpPr>
            <a:spLocks noGrp="1"/>
          </p:cNvSpPr>
          <p:nvPr>
            <p:ph type="sldNum" sz="quarter" idx="12"/>
          </p:nvPr>
        </p:nvSpPr>
        <p:spPr/>
        <p:txBody>
          <a:bodyPr/>
          <a:lstStyle>
            <a:lvl1pPr>
              <a:defRPr/>
            </a:lvl1pPr>
          </a:lstStyle>
          <a:p>
            <a:fld id="{0D20C06E-051B-4E99-A298-B95D5BD0D136}" type="slidenum">
              <a:rPr lang="en-US" altLang="ja-JP"/>
              <a:pPr/>
              <a:t>‹#›</a:t>
            </a:fld>
            <a:endParaRPr lang="en-US" altLang="ja-JP"/>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日付プレースホルダ 2"/>
          <p:cNvSpPr>
            <a:spLocks noGrp="1"/>
          </p:cNvSpPr>
          <p:nvPr>
            <p:ph type="dt" sz="half" idx="10"/>
          </p:nvPr>
        </p:nvSpPr>
        <p:spPr/>
        <p:txBody>
          <a:bodyPr/>
          <a:lstStyle>
            <a:lvl1pPr>
              <a:defRPr/>
            </a:lvl1pPr>
          </a:lstStyle>
          <a:p>
            <a:endParaRPr lang="en-US" altLang="ja-JP"/>
          </a:p>
        </p:txBody>
      </p:sp>
      <p:sp>
        <p:nvSpPr>
          <p:cNvPr id="4" name="フッター プレースホルダ 3"/>
          <p:cNvSpPr>
            <a:spLocks noGrp="1"/>
          </p:cNvSpPr>
          <p:nvPr>
            <p:ph type="ftr" sz="quarter" idx="11"/>
          </p:nvPr>
        </p:nvSpPr>
        <p:spPr/>
        <p:txBody>
          <a:bodyPr/>
          <a:lstStyle>
            <a:lvl1pPr>
              <a:defRPr/>
            </a:lvl1pPr>
          </a:lstStyle>
          <a:p>
            <a:endParaRPr lang="en-US" altLang="ja-JP"/>
          </a:p>
        </p:txBody>
      </p:sp>
      <p:sp>
        <p:nvSpPr>
          <p:cNvPr id="5" name="スライド番号プレースホルダ 4"/>
          <p:cNvSpPr>
            <a:spLocks noGrp="1"/>
          </p:cNvSpPr>
          <p:nvPr>
            <p:ph type="sldNum" sz="quarter" idx="12"/>
          </p:nvPr>
        </p:nvSpPr>
        <p:spPr/>
        <p:txBody>
          <a:bodyPr/>
          <a:lstStyle>
            <a:lvl1pPr>
              <a:defRPr/>
            </a:lvl1pPr>
          </a:lstStyle>
          <a:p>
            <a:fld id="{52141CE3-D1BE-4DA0-82CE-144131FE6021}" type="slidenum">
              <a:rPr lang="en-US" altLang="ja-JP"/>
              <a:pPr/>
              <a:t>‹#›</a:t>
            </a:fld>
            <a:endParaRPr lang="en-US" altLang="ja-JP"/>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lvl1pPr>
              <a:defRPr/>
            </a:lvl1pPr>
          </a:lstStyle>
          <a:p>
            <a:endParaRPr lang="en-US" altLang="ja-JP"/>
          </a:p>
        </p:txBody>
      </p:sp>
      <p:sp>
        <p:nvSpPr>
          <p:cNvPr id="3" name="フッター プレースホルダ 2"/>
          <p:cNvSpPr>
            <a:spLocks noGrp="1"/>
          </p:cNvSpPr>
          <p:nvPr>
            <p:ph type="ftr" sz="quarter" idx="11"/>
          </p:nvPr>
        </p:nvSpPr>
        <p:spPr/>
        <p:txBody>
          <a:bodyPr/>
          <a:lstStyle>
            <a:lvl1pPr>
              <a:defRPr/>
            </a:lvl1pPr>
          </a:lstStyle>
          <a:p>
            <a:endParaRPr lang="en-US" altLang="ja-JP"/>
          </a:p>
        </p:txBody>
      </p:sp>
      <p:sp>
        <p:nvSpPr>
          <p:cNvPr id="4" name="スライド番号プレースホルダ 3"/>
          <p:cNvSpPr>
            <a:spLocks noGrp="1"/>
          </p:cNvSpPr>
          <p:nvPr>
            <p:ph type="sldNum" sz="quarter" idx="12"/>
          </p:nvPr>
        </p:nvSpPr>
        <p:spPr/>
        <p:txBody>
          <a:bodyPr/>
          <a:lstStyle>
            <a:lvl1pPr>
              <a:defRPr/>
            </a:lvl1pPr>
          </a:lstStyle>
          <a:p>
            <a:fld id="{16304DFB-71CA-40C7-8965-2BE7B219258F}" type="slidenum">
              <a:rPr lang="en-US" altLang="ja-JP"/>
              <a:pPr/>
              <a:t>‹#›</a:t>
            </a:fld>
            <a:endParaRPr lang="en-US" altLang="ja-JP"/>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
        <p:nvSpPr>
          <p:cNvPr id="5" name="日付プレースホルダ 4"/>
          <p:cNvSpPr>
            <a:spLocks noGrp="1"/>
          </p:cNvSpPr>
          <p:nvPr>
            <p:ph type="dt" sz="half" idx="10"/>
          </p:nvPr>
        </p:nvSpPr>
        <p:spPr/>
        <p:txBody>
          <a:bodyPr/>
          <a:lstStyle>
            <a:lvl1pPr>
              <a:defRPr/>
            </a:lvl1pPr>
          </a:lstStyle>
          <a:p>
            <a:endParaRPr lang="en-US" altLang="ja-JP"/>
          </a:p>
        </p:txBody>
      </p:sp>
      <p:sp>
        <p:nvSpPr>
          <p:cNvPr id="6" name="フッター プレースホルダ 5"/>
          <p:cNvSpPr>
            <a:spLocks noGrp="1"/>
          </p:cNvSpPr>
          <p:nvPr>
            <p:ph type="ftr" sz="quarter" idx="11"/>
          </p:nvPr>
        </p:nvSpPr>
        <p:spPr/>
        <p:txBody>
          <a:bodyPr/>
          <a:lstStyle>
            <a:lvl1pPr>
              <a:defRPr/>
            </a:lvl1pPr>
          </a:lstStyle>
          <a:p>
            <a:endParaRPr lang="en-US" altLang="ja-JP"/>
          </a:p>
        </p:txBody>
      </p:sp>
      <p:sp>
        <p:nvSpPr>
          <p:cNvPr id="7" name="スライド番号プレースホルダ 6"/>
          <p:cNvSpPr>
            <a:spLocks noGrp="1"/>
          </p:cNvSpPr>
          <p:nvPr>
            <p:ph type="sldNum" sz="quarter" idx="12"/>
          </p:nvPr>
        </p:nvSpPr>
        <p:spPr/>
        <p:txBody>
          <a:bodyPr/>
          <a:lstStyle>
            <a:lvl1pPr>
              <a:defRPr/>
            </a:lvl1pPr>
          </a:lstStyle>
          <a:p>
            <a:fld id="{F0744734-3F89-4700-A5B9-377DB89F1518}" type="slidenum">
              <a:rPr lang="en-US" altLang="ja-JP"/>
              <a:pPr/>
              <a:t>‹#›</a:t>
            </a:fld>
            <a:endParaRPr lang="en-US" altLang="ja-JP"/>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lang="ja-JP" altLang="en-US" smtClean="0"/>
              <a:t>マスタ タイトルの書式設定</a:t>
            </a:r>
            <a:endParaRPr lang="ja-JP" altLang="en-US"/>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smtClean="0"/>
              <a:t>アイコンをクリックして図を追加</a:t>
            </a:r>
            <a:endParaRPr lang="ja-JP" altLang="en-US"/>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
        <p:nvSpPr>
          <p:cNvPr id="5" name="日付プレースホルダ 4"/>
          <p:cNvSpPr>
            <a:spLocks noGrp="1"/>
          </p:cNvSpPr>
          <p:nvPr>
            <p:ph type="dt" sz="half" idx="10"/>
          </p:nvPr>
        </p:nvSpPr>
        <p:spPr/>
        <p:txBody>
          <a:bodyPr/>
          <a:lstStyle>
            <a:lvl1pPr>
              <a:defRPr/>
            </a:lvl1pPr>
          </a:lstStyle>
          <a:p>
            <a:endParaRPr lang="en-US" altLang="ja-JP"/>
          </a:p>
        </p:txBody>
      </p:sp>
      <p:sp>
        <p:nvSpPr>
          <p:cNvPr id="6" name="フッター プレースホルダ 5"/>
          <p:cNvSpPr>
            <a:spLocks noGrp="1"/>
          </p:cNvSpPr>
          <p:nvPr>
            <p:ph type="ftr" sz="quarter" idx="11"/>
          </p:nvPr>
        </p:nvSpPr>
        <p:spPr/>
        <p:txBody>
          <a:bodyPr/>
          <a:lstStyle>
            <a:lvl1pPr>
              <a:defRPr/>
            </a:lvl1pPr>
          </a:lstStyle>
          <a:p>
            <a:endParaRPr lang="en-US" altLang="ja-JP"/>
          </a:p>
        </p:txBody>
      </p:sp>
      <p:sp>
        <p:nvSpPr>
          <p:cNvPr id="7" name="スライド番号プレースホルダ 6"/>
          <p:cNvSpPr>
            <a:spLocks noGrp="1"/>
          </p:cNvSpPr>
          <p:nvPr>
            <p:ph type="sldNum" sz="quarter" idx="12"/>
          </p:nvPr>
        </p:nvSpPr>
        <p:spPr/>
        <p:txBody>
          <a:bodyPr/>
          <a:lstStyle>
            <a:lvl1pPr>
              <a:defRPr/>
            </a:lvl1pPr>
          </a:lstStyle>
          <a:p>
            <a:fld id="{5B71A9DC-045C-4B46-BD3F-ECF335CC023C}" type="slidenum">
              <a:rPr lang="en-US" altLang="ja-JP"/>
              <a:pPr/>
              <a:t>‹#›</a:t>
            </a:fld>
            <a:endParaRPr lang="en-US" altLang="ja-JP"/>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gradFill rotWithShape="0">
          <a:gsLst>
            <a:gs pos="0">
              <a:srgbClr val="CCCCFF"/>
            </a:gs>
            <a:gs pos="100000">
              <a:schemeClr val="bg1"/>
            </a:gs>
          </a:gsLst>
          <a:lin ang="18900000" scaled="1"/>
        </a:gradFill>
        <a:effectLst/>
      </p:bgPr>
    </p:bg>
    <p:spTree>
      <p:nvGrpSpPr>
        <p:cNvPr id="1" name=""/>
        <p:cNvGrpSpPr/>
        <p:nvPr/>
      </p:nvGrpSpPr>
      <p:grpSpPr>
        <a:xfrm>
          <a:off x="0" y="0"/>
          <a:ext cx="0" cy="0"/>
          <a:chOff x="0" y="0"/>
          <a:chExt cx="0" cy="0"/>
        </a:xfrm>
      </p:grpSpPr>
      <p:sp>
        <p:nvSpPr>
          <p:cNvPr id="81922" name="Rectangle 2"/>
          <p:cNvSpPr>
            <a:spLocks noGrp="1" noChangeArrowheads="1"/>
          </p:cNvSpPr>
          <p:nvPr>
            <p:ph type="title"/>
          </p:nvPr>
        </p:nvSpPr>
        <p:spPr bwMode="auto">
          <a:xfrm>
            <a:off x="457200" y="44450"/>
            <a:ext cx="82296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ja-JP" altLang="en-US" smtClean="0"/>
              <a:t>マスタ タイトルの書式設定</a:t>
            </a:r>
          </a:p>
        </p:txBody>
      </p:sp>
      <p:sp>
        <p:nvSpPr>
          <p:cNvPr id="81923"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ja-JP" altLang="en-US" dirty="0" smtClean="0"/>
              <a:t>マスタ テキストの書式設定</a:t>
            </a:r>
          </a:p>
          <a:p>
            <a:pPr lvl="1"/>
            <a:r>
              <a:rPr lang="ja-JP" altLang="en-US" dirty="0" smtClean="0"/>
              <a:t>第 </a:t>
            </a:r>
            <a:r>
              <a:rPr lang="en-US" altLang="ja-JP" dirty="0" smtClean="0"/>
              <a:t>2 </a:t>
            </a:r>
            <a:r>
              <a:rPr lang="ja-JP" altLang="en-US" dirty="0" smtClean="0"/>
              <a:t>レベル</a:t>
            </a:r>
          </a:p>
          <a:p>
            <a:pPr lvl="2"/>
            <a:r>
              <a:rPr lang="ja-JP" altLang="en-US" dirty="0" smtClean="0"/>
              <a:t>第 </a:t>
            </a:r>
            <a:r>
              <a:rPr lang="en-US" altLang="ja-JP" dirty="0" smtClean="0"/>
              <a:t>3 </a:t>
            </a:r>
            <a:r>
              <a:rPr lang="ja-JP" altLang="en-US" dirty="0" smtClean="0"/>
              <a:t>レベル</a:t>
            </a:r>
          </a:p>
          <a:p>
            <a:pPr lvl="3"/>
            <a:r>
              <a:rPr lang="ja-JP" altLang="en-US" dirty="0" smtClean="0"/>
              <a:t>第 </a:t>
            </a:r>
            <a:r>
              <a:rPr lang="en-US" altLang="ja-JP" dirty="0" smtClean="0"/>
              <a:t>4 </a:t>
            </a:r>
            <a:r>
              <a:rPr lang="ja-JP" altLang="en-US" dirty="0" smtClean="0"/>
              <a:t>レベル</a:t>
            </a:r>
          </a:p>
          <a:p>
            <a:pPr lvl="4"/>
            <a:r>
              <a:rPr lang="ja-JP" altLang="en-US" dirty="0" smtClean="0"/>
              <a:t>第 </a:t>
            </a:r>
            <a:r>
              <a:rPr lang="en-US" altLang="ja-JP" dirty="0" smtClean="0"/>
              <a:t>5 </a:t>
            </a:r>
            <a:r>
              <a:rPr lang="ja-JP" altLang="en-US" dirty="0" smtClean="0"/>
              <a:t>レベル</a:t>
            </a:r>
          </a:p>
        </p:txBody>
      </p:sp>
      <p:sp>
        <p:nvSpPr>
          <p:cNvPr id="81924" name="Rectangle 4"/>
          <p:cNvSpPr>
            <a:spLocks noGrp="1" noChangeArrowheads="1"/>
          </p:cNvSpPr>
          <p:nvPr>
            <p:ph type="dt" sz="half" idx="2"/>
          </p:nvPr>
        </p:nvSpPr>
        <p:spPr bwMode="auto">
          <a:xfrm>
            <a:off x="250825" y="6381750"/>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solidFill>
                  <a:srgbClr val="333399"/>
                </a:solidFill>
                <a:latin typeface="+mn-lt"/>
              </a:defRPr>
            </a:lvl1pPr>
          </a:lstStyle>
          <a:p>
            <a:endParaRPr lang="en-US" altLang="ja-JP"/>
          </a:p>
        </p:txBody>
      </p:sp>
      <p:sp>
        <p:nvSpPr>
          <p:cNvPr id="81925" name="Rectangle 5"/>
          <p:cNvSpPr>
            <a:spLocks noGrp="1" noChangeArrowheads="1"/>
          </p:cNvSpPr>
          <p:nvPr>
            <p:ph type="ftr" sz="quarter" idx="3"/>
          </p:nvPr>
        </p:nvSpPr>
        <p:spPr bwMode="auto">
          <a:xfrm>
            <a:off x="3124200" y="6381750"/>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solidFill>
                  <a:srgbClr val="333399"/>
                </a:solidFill>
                <a:latin typeface="+mn-lt"/>
              </a:defRPr>
            </a:lvl1pPr>
          </a:lstStyle>
          <a:p>
            <a:endParaRPr lang="en-US" altLang="ja-JP"/>
          </a:p>
        </p:txBody>
      </p:sp>
      <p:sp>
        <p:nvSpPr>
          <p:cNvPr id="81926" name="Rectangle 6"/>
          <p:cNvSpPr>
            <a:spLocks noGrp="1" noChangeArrowheads="1"/>
          </p:cNvSpPr>
          <p:nvPr>
            <p:ph type="sldNum" sz="quarter" idx="4"/>
          </p:nvPr>
        </p:nvSpPr>
        <p:spPr bwMode="auto">
          <a:xfrm>
            <a:off x="7010400" y="6381750"/>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solidFill>
                  <a:srgbClr val="333399"/>
                </a:solidFill>
                <a:latin typeface="+mn-lt"/>
              </a:defRPr>
            </a:lvl1pPr>
          </a:lstStyle>
          <a:p>
            <a:fld id="{78859309-0209-4788-B897-890BD9A2C5AA}" type="slidenum">
              <a:rPr lang="en-US" altLang="ja-JP"/>
              <a:pPr/>
              <a:t>‹#›</a:t>
            </a:fld>
            <a:endParaRPr lang="en-US" altLang="ja-JP"/>
          </a:p>
        </p:txBody>
      </p:sp>
      <p:sp>
        <p:nvSpPr>
          <p:cNvPr id="81927" name="Line 7"/>
          <p:cNvSpPr>
            <a:spLocks noChangeShapeType="1"/>
          </p:cNvSpPr>
          <p:nvPr/>
        </p:nvSpPr>
        <p:spPr bwMode="auto">
          <a:xfrm>
            <a:off x="0" y="115888"/>
            <a:ext cx="8459788" cy="0"/>
          </a:xfrm>
          <a:prstGeom prst="line">
            <a:avLst/>
          </a:prstGeom>
          <a:noFill/>
          <a:ln w="12700">
            <a:solidFill>
              <a:srgbClr val="6666FF"/>
            </a:solidFill>
            <a:round/>
            <a:headEnd/>
            <a:tailEnd/>
          </a:ln>
          <a:effectLst>
            <a:outerShdw dist="35921" dir="2700000" algn="ctr" rotWithShape="0">
              <a:schemeClr val="bg2"/>
            </a:outerShdw>
          </a:effectLst>
        </p:spPr>
        <p:txBody>
          <a:bodyPr wrap="none" anchor="ctr"/>
          <a:lstStyle/>
          <a:p>
            <a:endParaRPr lang="ja-JP" altLang="en-US"/>
          </a:p>
        </p:txBody>
      </p:sp>
      <p:sp>
        <p:nvSpPr>
          <p:cNvPr id="81928" name="Line 8"/>
          <p:cNvSpPr>
            <a:spLocks noChangeShapeType="1"/>
          </p:cNvSpPr>
          <p:nvPr/>
        </p:nvSpPr>
        <p:spPr bwMode="auto">
          <a:xfrm>
            <a:off x="720725" y="1052513"/>
            <a:ext cx="8459788" cy="0"/>
          </a:xfrm>
          <a:prstGeom prst="line">
            <a:avLst/>
          </a:prstGeom>
          <a:noFill/>
          <a:ln w="12700">
            <a:solidFill>
              <a:srgbClr val="6666FF"/>
            </a:solidFill>
            <a:round/>
            <a:headEnd/>
            <a:tailEnd/>
          </a:ln>
          <a:effectLst>
            <a:outerShdw dist="35921" dir="2700000" algn="ctr" rotWithShape="0">
              <a:schemeClr val="bg2"/>
            </a:outerShdw>
          </a:effectLst>
        </p:spPr>
        <p:txBody>
          <a:bodyPr wrap="none" anchor="ctr"/>
          <a:lstStyle/>
          <a:p>
            <a:endParaRPr lang="ja-JP" altLang="en-US"/>
          </a:p>
        </p:txBody>
      </p:sp>
      <p:sp>
        <p:nvSpPr>
          <p:cNvPr id="81929" name="Rectangle 9"/>
          <p:cNvSpPr>
            <a:spLocks noChangeArrowheads="1"/>
          </p:cNvSpPr>
          <p:nvPr/>
        </p:nvSpPr>
        <p:spPr bwMode="auto">
          <a:xfrm>
            <a:off x="8820150" y="0"/>
            <a:ext cx="215900" cy="1223963"/>
          </a:xfrm>
          <a:prstGeom prst="rect">
            <a:avLst/>
          </a:prstGeom>
          <a:gradFill rotWithShape="1">
            <a:gsLst>
              <a:gs pos="0">
                <a:srgbClr val="6666FF"/>
              </a:gs>
              <a:gs pos="100000">
                <a:srgbClr val="6666FF">
                  <a:gamma/>
                  <a:tint val="73725"/>
                  <a:invGamma/>
                </a:srgbClr>
              </a:gs>
            </a:gsLst>
            <a:lin ang="5400000" scaled="1"/>
          </a:gradFill>
          <a:ln w="9525" algn="ctr">
            <a:noFill/>
            <a:miter lim="800000"/>
            <a:headEnd/>
            <a:tailEnd/>
          </a:ln>
          <a:effectLst>
            <a:outerShdw dist="35921" dir="2700000" algn="ctr" rotWithShape="0">
              <a:schemeClr val="bg2"/>
            </a:outerShdw>
          </a:effectLst>
        </p:spPr>
        <p:txBody>
          <a:bodyPr wrap="none" anchor="ctr"/>
          <a:lstStyle/>
          <a:p>
            <a:endParaRPr lang="ja-JP" altLang="en-US"/>
          </a:p>
        </p:txBody>
      </p:sp>
      <p:sp>
        <p:nvSpPr>
          <p:cNvPr id="81930" name="Line 10"/>
          <p:cNvSpPr>
            <a:spLocks noChangeShapeType="1"/>
          </p:cNvSpPr>
          <p:nvPr/>
        </p:nvSpPr>
        <p:spPr bwMode="auto">
          <a:xfrm>
            <a:off x="684213" y="6670675"/>
            <a:ext cx="8459787" cy="0"/>
          </a:xfrm>
          <a:prstGeom prst="line">
            <a:avLst/>
          </a:prstGeom>
          <a:noFill/>
          <a:ln w="12700">
            <a:solidFill>
              <a:srgbClr val="6666FF"/>
            </a:solidFill>
            <a:round/>
            <a:headEnd/>
            <a:tailEnd/>
          </a:ln>
          <a:effectLst>
            <a:outerShdw dist="35921" dir="2700000" algn="ctr" rotWithShape="0">
              <a:schemeClr val="bg2"/>
            </a:outerShdw>
          </a:effectLst>
        </p:spPr>
        <p:txBody>
          <a:bodyPr wrap="none" anchor="ctr"/>
          <a:lstStyle/>
          <a:p>
            <a:endParaRPr lang="ja-JP" altLang="en-US"/>
          </a:p>
        </p:txBody>
      </p:sp>
      <p:sp>
        <p:nvSpPr>
          <p:cNvPr id="81931" name="Line 11"/>
          <p:cNvSpPr>
            <a:spLocks noChangeShapeType="1"/>
          </p:cNvSpPr>
          <p:nvPr/>
        </p:nvSpPr>
        <p:spPr bwMode="auto">
          <a:xfrm>
            <a:off x="250825" y="0"/>
            <a:ext cx="0" cy="6858000"/>
          </a:xfrm>
          <a:prstGeom prst="line">
            <a:avLst/>
          </a:prstGeom>
          <a:noFill/>
          <a:ln w="12700">
            <a:solidFill>
              <a:srgbClr val="6666FF"/>
            </a:solidFill>
            <a:round/>
            <a:headEnd/>
            <a:tailEnd/>
          </a:ln>
          <a:effectLst>
            <a:outerShdw dist="35921" dir="2700000" algn="ctr" rotWithShape="0">
              <a:schemeClr val="bg2"/>
            </a:outerShdw>
          </a:effectLst>
        </p:spPr>
        <p:txBody>
          <a:bodyPr wrap="none" anchor="ctr"/>
          <a:lstStyle/>
          <a:p>
            <a:endParaRPr lang="ja-JP" altLang="en-US"/>
          </a:p>
        </p:txBody>
      </p:sp>
    </p:spTree>
  </p:cSld>
  <p:clrMap bg1="lt1" tx1="dk1" bg2="lt2" tx2="dk2" accent1="accent1" accent2="accent2" accent3="accent3" accent4="accent4" accent5="accent5" accent6="accent6" hlink="hlink" folHlink="folHlink"/>
  <p:sldLayoutIdLst>
    <p:sldLayoutId id="2147483712" r:id="rId1"/>
    <p:sldLayoutId id="2147483713" r:id="rId2"/>
    <p:sldLayoutId id="2147483714" r:id="rId3"/>
    <p:sldLayoutId id="2147483715" r:id="rId4"/>
    <p:sldLayoutId id="2147483716" r:id="rId5"/>
    <p:sldLayoutId id="2147483717" r:id="rId6"/>
    <p:sldLayoutId id="2147483718" r:id="rId7"/>
    <p:sldLayoutId id="2147483719" r:id="rId8"/>
    <p:sldLayoutId id="2147483720" r:id="rId9"/>
    <p:sldLayoutId id="2147483721" r:id="rId10"/>
    <p:sldLayoutId id="2147483722" r:id="rId11"/>
  </p:sldLayoutIdLst>
  <p:hf hdr="0" ftr="0" dt="0"/>
  <p:txStyles>
    <p:titleStyle>
      <a:lvl1pPr algn="ctr" rtl="0" eaLnBrk="1" fontAlgn="base" hangingPunct="1">
        <a:spcBef>
          <a:spcPct val="0"/>
        </a:spcBef>
        <a:spcAft>
          <a:spcPct val="0"/>
        </a:spcAft>
        <a:defRPr kumimoji="1" sz="3600">
          <a:solidFill>
            <a:srgbClr val="333399"/>
          </a:solidFill>
          <a:latin typeface="+mj-lt"/>
          <a:ea typeface="+mj-ea"/>
          <a:cs typeface="+mj-cs"/>
        </a:defRPr>
      </a:lvl1pPr>
      <a:lvl2pPr algn="ctr" rtl="0" eaLnBrk="1" fontAlgn="base" hangingPunct="1">
        <a:spcBef>
          <a:spcPct val="0"/>
        </a:spcBef>
        <a:spcAft>
          <a:spcPct val="0"/>
        </a:spcAft>
        <a:defRPr kumimoji="1" sz="3600">
          <a:solidFill>
            <a:srgbClr val="333399"/>
          </a:solidFill>
          <a:latin typeface="Arial" charset="0"/>
          <a:ea typeface="ＭＳ Ｐゴシック" pitchFamily="50" charset="-128"/>
        </a:defRPr>
      </a:lvl2pPr>
      <a:lvl3pPr algn="ctr" rtl="0" eaLnBrk="1" fontAlgn="base" hangingPunct="1">
        <a:spcBef>
          <a:spcPct val="0"/>
        </a:spcBef>
        <a:spcAft>
          <a:spcPct val="0"/>
        </a:spcAft>
        <a:defRPr kumimoji="1" sz="3600">
          <a:solidFill>
            <a:srgbClr val="333399"/>
          </a:solidFill>
          <a:latin typeface="Arial" charset="0"/>
          <a:ea typeface="ＭＳ Ｐゴシック" pitchFamily="50" charset="-128"/>
        </a:defRPr>
      </a:lvl3pPr>
      <a:lvl4pPr algn="ctr" rtl="0" eaLnBrk="1" fontAlgn="base" hangingPunct="1">
        <a:spcBef>
          <a:spcPct val="0"/>
        </a:spcBef>
        <a:spcAft>
          <a:spcPct val="0"/>
        </a:spcAft>
        <a:defRPr kumimoji="1" sz="3600">
          <a:solidFill>
            <a:srgbClr val="333399"/>
          </a:solidFill>
          <a:latin typeface="Arial" charset="0"/>
          <a:ea typeface="ＭＳ Ｐゴシック" pitchFamily="50" charset="-128"/>
        </a:defRPr>
      </a:lvl4pPr>
      <a:lvl5pPr algn="ctr" rtl="0" eaLnBrk="1" fontAlgn="base" hangingPunct="1">
        <a:spcBef>
          <a:spcPct val="0"/>
        </a:spcBef>
        <a:spcAft>
          <a:spcPct val="0"/>
        </a:spcAft>
        <a:defRPr kumimoji="1" sz="3600">
          <a:solidFill>
            <a:srgbClr val="333399"/>
          </a:solidFill>
          <a:latin typeface="Arial" charset="0"/>
          <a:ea typeface="ＭＳ Ｐゴシック" pitchFamily="50" charset="-128"/>
        </a:defRPr>
      </a:lvl5pPr>
      <a:lvl6pPr marL="457200" algn="ctr" rtl="0" eaLnBrk="1" fontAlgn="base" hangingPunct="1">
        <a:spcBef>
          <a:spcPct val="0"/>
        </a:spcBef>
        <a:spcAft>
          <a:spcPct val="0"/>
        </a:spcAft>
        <a:defRPr kumimoji="1" sz="3600">
          <a:solidFill>
            <a:srgbClr val="333399"/>
          </a:solidFill>
          <a:latin typeface="Arial" charset="0"/>
          <a:ea typeface="ＭＳ Ｐゴシック" pitchFamily="50" charset="-128"/>
        </a:defRPr>
      </a:lvl6pPr>
      <a:lvl7pPr marL="914400" algn="ctr" rtl="0" eaLnBrk="1" fontAlgn="base" hangingPunct="1">
        <a:spcBef>
          <a:spcPct val="0"/>
        </a:spcBef>
        <a:spcAft>
          <a:spcPct val="0"/>
        </a:spcAft>
        <a:defRPr kumimoji="1" sz="3600">
          <a:solidFill>
            <a:srgbClr val="333399"/>
          </a:solidFill>
          <a:latin typeface="Arial" charset="0"/>
          <a:ea typeface="ＭＳ Ｐゴシック" pitchFamily="50" charset="-128"/>
        </a:defRPr>
      </a:lvl7pPr>
      <a:lvl8pPr marL="1371600" algn="ctr" rtl="0" eaLnBrk="1" fontAlgn="base" hangingPunct="1">
        <a:spcBef>
          <a:spcPct val="0"/>
        </a:spcBef>
        <a:spcAft>
          <a:spcPct val="0"/>
        </a:spcAft>
        <a:defRPr kumimoji="1" sz="3600">
          <a:solidFill>
            <a:srgbClr val="333399"/>
          </a:solidFill>
          <a:latin typeface="Arial" charset="0"/>
          <a:ea typeface="ＭＳ Ｐゴシック" pitchFamily="50" charset="-128"/>
        </a:defRPr>
      </a:lvl8pPr>
      <a:lvl9pPr marL="1828800" algn="ctr" rtl="0" eaLnBrk="1" fontAlgn="base" hangingPunct="1">
        <a:spcBef>
          <a:spcPct val="0"/>
        </a:spcBef>
        <a:spcAft>
          <a:spcPct val="0"/>
        </a:spcAft>
        <a:defRPr kumimoji="1" sz="3600">
          <a:solidFill>
            <a:srgbClr val="333399"/>
          </a:solidFill>
          <a:latin typeface="Arial" charset="0"/>
          <a:ea typeface="ＭＳ Ｐゴシック" pitchFamily="50" charset="-128"/>
        </a:defRPr>
      </a:lvl9pPr>
    </p:titleStyle>
    <p:bodyStyle>
      <a:lvl1pPr marL="342900" indent="-342900" algn="l" rtl="0" eaLnBrk="1" fontAlgn="base" hangingPunct="1">
        <a:spcBef>
          <a:spcPct val="20000"/>
        </a:spcBef>
        <a:spcAft>
          <a:spcPct val="0"/>
        </a:spcAft>
        <a:buChar char="•"/>
        <a:defRPr kumimoji="1" sz="2800">
          <a:solidFill>
            <a:srgbClr val="5F5F5F"/>
          </a:solidFill>
          <a:latin typeface="+mn-lt"/>
          <a:ea typeface="+mn-ea"/>
          <a:cs typeface="+mn-cs"/>
        </a:defRPr>
      </a:lvl1pPr>
      <a:lvl2pPr marL="742950" indent="-285750" algn="l" rtl="0" eaLnBrk="1" fontAlgn="base" hangingPunct="1">
        <a:spcBef>
          <a:spcPct val="20000"/>
        </a:spcBef>
        <a:spcAft>
          <a:spcPct val="0"/>
        </a:spcAft>
        <a:buChar char="–"/>
        <a:defRPr kumimoji="1" sz="2400">
          <a:solidFill>
            <a:srgbClr val="5F5F5F"/>
          </a:solidFill>
          <a:latin typeface="+mn-lt"/>
          <a:ea typeface="+mn-ea"/>
        </a:defRPr>
      </a:lvl2pPr>
      <a:lvl3pPr marL="1143000" indent="-228600" algn="l" rtl="0" eaLnBrk="1" fontAlgn="base" hangingPunct="1">
        <a:spcBef>
          <a:spcPct val="20000"/>
        </a:spcBef>
        <a:spcAft>
          <a:spcPct val="0"/>
        </a:spcAft>
        <a:buChar char="•"/>
        <a:defRPr kumimoji="1" sz="2400">
          <a:solidFill>
            <a:srgbClr val="5F5F5F"/>
          </a:solidFill>
          <a:latin typeface="+mn-lt"/>
          <a:ea typeface="+mn-ea"/>
        </a:defRPr>
      </a:lvl3pPr>
      <a:lvl4pPr marL="1600200" indent="-228600" algn="l" rtl="0" eaLnBrk="1" fontAlgn="base" hangingPunct="1">
        <a:spcBef>
          <a:spcPct val="20000"/>
        </a:spcBef>
        <a:spcAft>
          <a:spcPct val="0"/>
        </a:spcAft>
        <a:buChar char="–"/>
        <a:defRPr kumimoji="1" sz="2000">
          <a:solidFill>
            <a:srgbClr val="5F5F5F"/>
          </a:solidFill>
          <a:latin typeface="+mn-lt"/>
          <a:ea typeface="+mn-ea"/>
        </a:defRPr>
      </a:lvl4pPr>
      <a:lvl5pPr marL="2057400" indent="-228600" algn="l" rtl="0" eaLnBrk="1" fontAlgn="base" hangingPunct="1">
        <a:spcBef>
          <a:spcPct val="20000"/>
        </a:spcBef>
        <a:spcAft>
          <a:spcPct val="0"/>
        </a:spcAft>
        <a:buChar char="»"/>
        <a:defRPr kumimoji="1" sz="2000">
          <a:solidFill>
            <a:srgbClr val="5F5F5F"/>
          </a:solidFill>
          <a:latin typeface="+mn-lt"/>
          <a:ea typeface="+mn-ea"/>
        </a:defRPr>
      </a:lvl5pPr>
      <a:lvl6pPr marL="2514600" indent="-228600" algn="l" rtl="0" eaLnBrk="1" fontAlgn="base" hangingPunct="1">
        <a:spcBef>
          <a:spcPct val="20000"/>
        </a:spcBef>
        <a:spcAft>
          <a:spcPct val="0"/>
        </a:spcAft>
        <a:buChar char="»"/>
        <a:defRPr kumimoji="1" sz="2000">
          <a:solidFill>
            <a:srgbClr val="5F5F5F"/>
          </a:solidFill>
          <a:latin typeface="+mn-lt"/>
          <a:ea typeface="+mn-ea"/>
        </a:defRPr>
      </a:lvl6pPr>
      <a:lvl7pPr marL="2971800" indent="-228600" algn="l" rtl="0" eaLnBrk="1" fontAlgn="base" hangingPunct="1">
        <a:spcBef>
          <a:spcPct val="20000"/>
        </a:spcBef>
        <a:spcAft>
          <a:spcPct val="0"/>
        </a:spcAft>
        <a:buChar char="»"/>
        <a:defRPr kumimoji="1" sz="2000">
          <a:solidFill>
            <a:srgbClr val="5F5F5F"/>
          </a:solidFill>
          <a:latin typeface="+mn-lt"/>
          <a:ea typeface="+mn-ea"/>
        </a:defRPr>
      </a:lvl7pPr>
      <a:lvl8pPr marL="3429000" indent="-228600" algn="l" rtl="0" eaLnBrk="1" fontAlgn="base" hangingPunct="1">
        <a:spcBef>
          <a:spcPct val="20000"/>
        </a:spcBef>
        <a:spcAft>
          <a:spcPct val="0"/>
        </a:spcAft>
        <a:buChar char="»"/>
        <a:defRPr kumimoji="1" sz="2000">
          <a:solidFill>
            <a:srgbClr val="5F5F5F"/>
          </a:solidFill>
          <a:latin typeface="+mn-lt"/>
          <a:ea typeface="+mn-ea"/>
        </a:defRPr>
      </a:lvl8pPr>
      <a:lvl9pPr marL="3886200" indent="-228600" algn="l" rtl="0" eaLnBrk="1" fontAlgn="base" hangingPunct="1">
        <a:spcBef>
          <a:spcPct val="20000"/>
        </a:spcBef>
        <a:spcAft>
          <a:spcPct val="0"/>
        </a:spcAft>
        <a:buChar char="»"/>
        <a:defRPr kumimoji="1" sz="2000">
          <a:solidFill>
            <a:srgbClr val="5F5F5F"/>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p:txBody>
          <a:bodyPr/>
          <a:lstStyle/>
          <a:p>
            <a:r>
              <a:rPr lang="ja-JP" altLang="en-US" sz="2800" dirty="0"/>
              <a:t>複数</a:t>
            </a:r>
            <a:r>
              <a:rPr lang="ja-JP" altLang="en-US" sz="2800" dirty="0" smtClean="0"/>
              <a:t>のメソッドにまたがって存在</a:t>
            </a:r>
            <a:r>
              <a:rPr lang="ja-JP" altLang="en-US" sz="2800" dirty="0" smtClean="0"/>
              <a:t>する</a:t>
            </a:r>
            <a:r>
              <a:rPr lang="en-US" altLang="ja-JP" sz="2800" dirty="0" smtClean="0"/>
              <a:t/>
            </a:r>
            <a:br>
              <a:rPr lang="en-US" altLang="ja-JP" sz="2800" dirty="0" smtClean="0"/>
            </a:br>
            <a:r>
              <a:rPr lang="ja-JP" altLang="en-US" sz="2800" dirty="0" smtClean="0"/>
              <a:t>コードクローン</a:t>
            </a:r>
            <a:r>
              <a:rPr lang="ja-JP" altLang="en-US" sz="2800" dirty="0" smtClean="0"/>
              <a:t>の検出に向けて</a:t>
            </a:r>
            <a:endParaRPr kumimoji="1" lang="ja-JP" altLang="en-US" sz="2800" dirty="0"/>
          </a:p>
        </p:txBody>
      </p:sp>
      <p:sp>
        <p:nvSpPr>
          <p:cNvPr id="3" name="サブタイトル 2"/>
          <p:cNvSpPr>
            <a:spLocks noGrp="1"/>
          </p:cNvSpPr>
          <p:nvPr>
            <p:ph type="subTitle" idx="1"/>
          </p:nvPr>
        </p:nvSpPr>
        <p:spPr/>
        <p:txBody>
          <a:bodyPr/>
          <a:lstStyle/>
          <a:p>
            <a:r>
              <a:rPr kumimoji="1" lang="ja-JP" altLang="en-US" dirty="0" smtClean="0"/>
              <a:t>大阪大学大学院情報科学研究科</a:t>
            </a:r>
            <a:endParaRPr kumimoji="1" lang="en-US" altLang="ja-JP" dirty="0" smtClean="0"/>
          </a:p>
          <a:p>
            <a:r>
              <a:rPr lang="ja-JP" altLang="en-US" dirty="0" smtClean="0"/>
              <a:t>肥後芳樹，楠本真二</a:t>
            </a:r>
            <a:endParaRPr kumimoji="1" lang="ja-JP" alt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同型部分</a:t>
            </a:r>
            <a:r>
              <a:rPr lang="ja-JP" altLang="en-US" dirty="0" smtClean="0"/>
              <a:t>グラフ検出例：ソースコード</a:t>
            </a:r>
            <a:endParaRPr kumimoji="1" lang="ja-JP" altLang="en-US" dirty="0"/>
          </a:p>
        </p:txBody>
      </p:sp>
      <p:sp>
        <p:nvSpPr>
          <p:cNvPr id="5" name="テキスト ボックス 4"/>
          <p:cNvSpPr txBox="1"/>
          <p:nvPr/>
        </p:nvSpPr>
        <p:spPr>
          <a:xfrm>
            <a:off x="4644008" y="1700808"/>
            <a:ext cx="4335535" cy="2062103"/>
          </a:xfrm>
          <a:prstGeom prst="rect">
            <a:avLst/>
          </a:prstGeom>
          <a:solidFill>
            <a:schemeClr val="bg1"/>
          </a:solidFill>
          <a:ln w="19050">
            <a:solidFill>
              <a:schemeClr val="tx1"/>
            </a:solidFill>
          </a:ln>
        </p:spPr>
        <p:txBody>
          <a:bodyPr wrap="square" rtlCol="0">
            <a:spAutoFit/>
          </a:bodyPr>
          <a:lstStyle/>
          <a:p>
            <a:r>
              <a:rPr kumimoji="1" lang="en-US" altLang="ja-JP" sz="1600" dirty="0" smtClean="0">
                <a:latin typeface="ＭＳ ゴシック" pitchFamily="49" charset="-128"/>
                <a:ea typeface="ＭＳ ゴシック" pitchFamily="49" charset="-128"/>
              </a:rPr>
              <a:t> 1: String sample2(){</a:t>
            </a:r>
          </a:p>
          <a:p>
            <a:r>
              <a:rPr kumimoji="1" lang="en-US" altLang="ja-JP" sz="1600" dirty="0" smtClean="0">
                <a:latin typeface="ＭＳ ゴシック" pitchFamily="49" charset="-128"/>
                <a:ea typeface="ＭＳ ゴシック" pitchFamily="49" charset="-128"/>
              </a:rPr>
              <a:t> 2:   </a:t>
            </a:r>
            <a:r>
              <a:rPr kumimoji="1" lang="en-US" altLang="ja-JP" sz="1600" dirty="0" err="1" smtClean="0">
                <a:latin typeface="ＭＳ ゴシック" pitchFamily="49" charset="-128"/>
                <a:ea typeface="ＭＳ ゴシック" pitchFamily="49" charset="-128"/>
              </a:rPr>
              <a:t>int</a:t>
            </a:r>
            <a:r>
              <a:rPr kumimoji="1" lang="en-US" altLang="ja-JP" sz="1600" dirty="0" smtClean="0">
                <a:latin typeface="ＭＳ ゴシック" pitchFamily="49" charset="-128"/>
                <a:ea typeface="ＭＳ ゴシック" pitchFamily="49" charset="-128"/>
              </a:rPr>
              <a:t> x = </a:t>
            </a:r>
            <a:r>
              <a:rPr kumimoji="1" lang="en-US" altLang="ja-JP" sz="1600" dirty="0" err="1" smtClean="0">
                <a:latin typeface="ＭＳ ゴシック" pitchFamily="49" charset="-128"/>
                <a:ea typeface="ＭＳ ゴシック" pitchFamily="49" charset="-128"/>
              </a:rPr>
              <a:t>XXX.getX</a:t>
            </a:r>
            <a:r>
              <a:rPr kumimoji="1" lang="en-US" altLang="ja-JP" sz="1600" dirty="0" smtClean="0">
                <a:latin typeface="ＭＳ ゴシック" pitchFamily="49" charset="-128"/>
                <a:ea typeface="ＭＳ ゴシック" pitchFamily="49" charset="-128"/>
              </a:rPr>
              <a:t>();</a:t>
            </a:r>
          </a:p>
          <a:p>
            <a:r>
              <a:rPr lang="en-US" altLang="ja-JP" sz="1600" dirty="0">
                <a:latin typeface="ＭＳ ゴシック" pitchFamily="49" charset="-128"/>
                <a:ea typeface="ＭＳ ゴシック" pitchFamily="49" charset="-128"/>
              </a:rPr>
              <a:t> </a:t>
            </a:r>
            <a:r>
              <a:rPr lang="en-US" altLang="ja-JP" sz="1600" dirty="0" smtClean="0">
                <a:latin typeface="ＭＳ ゴシック" pitchFamily="49" charset="-128"/>
                <a:ea typeface="ＭＳ ゴシック" pitchFamily="49" charset="-128"/>
              </a:rPr>
              <a:t>3:   </a:t>
            </a:r>
            <a:r>
              <a:rPr lang="en-US" altLang="ja-JP" sz="1600" dirty="0" err="1" smtClean="0">
                <a:latin typeface="ＭＳ ゴシック" pitchFamily="49" charset="-128"/>
                <a:ea typeface="ＭＳ ゴシック" pitchFamily="49" charset="-128"/>
              </a:rPr>
              <a:t>int</a:t>
            </a:r>
            <a:r>
              <a:rPr lang="en-US" altLang="ja-JP" sz="1600" dirty="0" smtClean="0">
                <a:latin typeface="ＭＳ ゴシック" pitchFamily="49" charset="-128"/>
                <a:ea typeface="ＭＳ ゴシック" pitchFamily="49" charset="-128"/>
              </a:rPr>
              <a:t> y = </a:t>
            </a:r>
            <a:r>
              <a:rPr lang="en-US" altLang="ja-JP" sz="1600" dirty="0" err="1" smtClean="0">
                <a:latin typeface="ＭＳ ゴシック" pitchFamily="49" charset="-128"/>
                <a:ea typeface="ＭＳ ゴシック" pitchFamily="49" charset="-128"/>
              </a:rPr>
              <a:t>XXX.getY</a:t>
            </a:r>
            <a:r>
              <a:rPr lang="en-US" altLang="ja-JP" sz="1600" dirty="0" smtClean="0">
                <a:latin typeface="ＭＳ ゴシック" pitchFamily="49" charset="-128"/>
                <a:ea typeface="ＭＳ ゴシック" pitchFamily="49" charset="-128"/>
              </a:rPr>
              <a:t>();</a:t>
            </a:r>
          </a:p>
          <a:p>
            <a:r>
              <a:rPr kumimoji="1" lang="en-US" altLang="ja-JP" sz="1600" dirty="0">
                <a:latin typeface="ＭＳ ゴシック" pitchFamily="49" charset="-128"/>
                <a:ea typeface="ＭＳ ゴシック" pitchFamily="49" charset="-128"/>
              </a:rPr>
              <a:t> </a:t>
            </a:r>
            <a:r>
              <a:rPr kumimoji="1" lang="en-US" altLang="ja-JP" sz="1600" dirty="0" smtClean="0">
                <a:latin typeface="ＭＳ ゴシック" pitchFamily="49" charset="-128"/>
                <a:ea typeface="ＭＳ ゴシック" pitchFamily="49" charset="-128"/>
              </a:rPr>
              <a:t>4:   Operation o;</a:t>
            </a:r>
          </a:p>
          <a:p>
            <a:r>
              <a:rPr lang="en-US" altLang="ja-JP" sz="1600" dirty="0" smtClean="0">
                <a:latin typeface="ＭＳ ゴシック" pitchFamily="49" charset="-128"/>
                <a:ea typeface="ＭＳ ゴシック" pitchFamily="49" charset="-128"/>
              </a:rPr>
              <a:t> 5:   o = new Plus(); </a:t>
            </a:r>
          </a:p>
          <a:p>
            <a:r>
              <a:rPr kumimoji="1" lang="en-US" altLang="ja-JP" sz="1600" dirty="0">
                <a:latin typeface="ＭＳ ゴシック" pitchFamily="49" charset="-128"/>
                <a:ea typeface="ＭＳ ゴシック" pitchFamily="49" charset="-128"/>
              </a:rPr>
              <a:t> </a:t>
            </a:r>
            <a:r>
              <a:rPr kumimoji="1" lang="en-US" altLang="ja-JP" sz="1600" dirty="0" smtClean="0">
                <a:latin typeface="ＭＳ ゴシック" pitchFamily="49" charset="-128"/>
                <a:ea typeface="ＭＳ ゴシック" pitchFamily="49" charset="-128"/>
              </a:rPr>
              <a:t>6:   </a:t>
            </a:r>
            <a:r>
              <a:rPr kumimoji="1" lang="en-US" altLang="ja-JP" sz="1600" dirty="0" err="1" smtClean="0">
                <a:latin typeface="ＭＳ ゴシック" pitchFamily="49" charset="-128"/>
                <a:ea typeface="ＭＳ ゴシック" pitchFamily="49" charset="-128"/>
              </a:rPr>
              <a:t>int</a:t>
            </a:r>
            <a:r>
              <a:rPr kumimoji="1" lang="en-US" altLang="ja-JP" sz="1600" dirty="0" smtClean="0">
                <a:latin typeface="ＭＳ ゴシック" pitchFamily="49" charset="-128"/>
                <a:ea typeface="ＭＳ ゴシック" pitchFamily="49" charset="-128"/>
              </a:rPr>
              <a:t> z = </a:t>
            </a:r>
            <a:r>
              <a:rPr kumimoji="1" lang="en-US" altLang="ja-JP" sz="1600" dirty="0" err="1" smtClean="0">
                <a:latin typeface="ＭＳ ゴシック" pitchFamily="49" charset="-128"/>
                <a:ea typeface="ＭＳ ゴシック" pitchFamily="49" charset="-128"/>
              </a:rPr>
              <a:t>o.operate</a:t>
            </a:r>
            <a:r>
              <a:rPr kumimoji="1" lang="en-US" altLang="ja-JP" sz="1600" dirty="0" smtClean="0">
                <a:latin typeface="ＭＳ ゴシック" pitchFamily="49" charset="-128"/>
                <a:ea typeface="ＭＳ ゴシック" pitchFamily="49" charset="-128"/>
              </a:rPr>
              <a:t>(x, y);</a:t>
            </a:r>
          </a:p>
          <a:p>
            <a:r>
              <a:rPr lang="en-US" altLang="ja-JP" sz="1600" dirty="0">
                <a:latin typeface="ＭＳ ゴシック" pitchFamily="49" charset="-128"/>
                <a:ea typeface="ＭＳ ゴシック" pitchFamily="49" charset="-128"/>
              </a:rPr>
              <a:t> </a:t>
            </a:r>
            <a:r>
              <a:rPr lang="en-US" altLang="ja-JP" sz="1600" dirty="0" smtClean="0">
                <a:latin typeface="ＭＳ ゴシック" pitchFamily="49" charset="-128"/>
                <a:ea typeface="ＭＳ ゴシック" pitchFamily="49" charset="-128"/>
              </a:rPr>
              <a:t>7:   </a:t>
            </a:r>
            <a:r>
              <a:rPr lang="en-US" altLang="ja-JP" sz="1600" dirty="0" err="1" smtClean="0">
                <a:latin typeface="ＭＳ ゴシック" pitchFamily="49" charset="-128"/>
                <a:ea typeface="ＭＳ ゴシック" pitchFamily="49" charset="-128"/>
              </a:rPr>
              <a:t>System.out.println</a:t>
            </a:r>
            <a:r>
              <a:rPr lang="en-US" altLang="ja-JP" sz="1600" dirty="0" smtClean="0">
                <a:latin typeface="ＭＳ ゴシック" pitchFamily="49" charset="-128"/>
                <a:ea typeface="ＭＳ ゴシック" pitchFamily="49" charset="-128"/>
              </a:rPr>
              <a:t>(z);</a:t>
            </a:r>
            <a:endParaRPr kumimoji="1" lang="en-US" altLang="ja-JP" sz="1600" dirty="0" smtClean="0">
              <a:latin typeface="ＭＳ ゴシック" pitchFamily="49" charset="-128"/>
              <a:ea typeface="ＭＳ ゴシック" pitchFamily="49" charset="-128"/>
            </a:endParaRPr>
          </a:p>
          <a:p>
            <a:r>
              <a:rPr lang="en-US" altLang="ja-JP" sz="1600" dirty="0">
                <a:latin typeface="ＭＳ ゴシック" pitchFamily="49" charset="-128"/>
                <a:ea typeface="ＭＳ ゴシック" pitchFamily="49" charset="-128"/>
              </a:rPr>
              <a:t> 8</a:t>
            </a:r>
            <a:r>
              <a:rPr lang="en-US" altLang="ja-JP" sz="1600" dirty="0" smtClean="0">
                <a:latin typeface="ＭＳ ゴシック" pitchFamily="49" charset="-128"/>
                <a:ea typeface="ＭＳ ゴシック" pitchFamily="49" charset="-128"/>
              </a:rPr>
              <a:t>: }</a:t>
            </a:r>
            <a:endParaRPr kumimoji="1" lang="ja-JP" altLang="en-US" sz="1600" dirty="0">
              <a:latin typeface="ＭＳ ゴシック" pitchFamily="49" charset="-128"/>
              <a:ea typeface="ＭＳ ゴシック" pitchFamily="49" charset="-128"/>
            </a:endParaRPr>
          </a:p>
        </p:txBody>
      </p:sp>
      <p:sp>
        <p:nvSpPr>
          <p:cNvPr id="6" name="テキスト ボックス 5"/>
          <p:cNvSpPr txBox="1"/>
          <p:nvPr/>
        </p:nvSpPr>
        <p:spPr>
          <a:xfrm>
            <a:off x="107504" y="1268760"/>
            <a:ext cx="4320480" cy="461665"/>
          </a:xfrm>
          <a:prstGeom prst="rect">
            <a:avLst/>
          </a:prstGeom>
          <a:noFill/>
        </p:spPr>
        <p:txBody>
          <a:bodyPr wrap="square" rtlCol="0">
            <a:spAutoFit/>
          </a:bodyPr>
          <a:lstStyle/>
          <a:p>
            <a:pPr algn="ctr"/>
            <a:r>
              <a:rPr lang="ja-JP" altLang="en-US" dirty="0" smtClean="0"/>
              <a:t>メソッド１</a:t>
            </a:r>
            <a:endParaRPr kumimoji="1" lang="ja-JP" altLang="en-US" dirty="0"/>
          </a:p>
        </p:txBody>
      </p:sp>
      <p:sp>
        <p:nvSpPr>
          <p:cNvPr id="7" name="テキスト ボックス 6"/>
          <p:cNvSpPr txBox="1"/>
          <p:nvPr/>
        </p:nvSpPr>
        <p:spPr>
          <a:xfrm>
            <a:off x="4644008" y="1268760"/>
            <a:ext cx="4320480" cy="461665"/>
          </a:xfrm>
          <a:prstGeom prst="rect">
            <a:avLst/>
          </a:prstGeom>
          <a:noFill/>
        </p:spPr>
        <p:txBody>
          <a:bodyPr wrap="square" rtlCol="0">
            <a:spAutoFit/>
          </a:bodyPr>
          <a:lstStyle/>
          <a:p>
            <a:pPr algn="ctr"/>
            <a:r>
              <a:rPr lang="ja-JP" altLang="en-US" dirty="0" smtClean="0"/>
              <a:t>メソッド２</a:t>
            </a:r>
            <a:endParaRPr kumimoji="1" lang="ja-JP" altLang="en-US" dirty="0"/>
          </a:p>
        </p:txBody>
      </p:sp>
      <p:sp>
        <p:nvSpPr>
          <p:cNvPr id="8" name="テキスト ボックス 7"/>
          <p:cNvSpPr txBox="1"/>
          <p:nvPr/>
        </p:nvSpPr>
        <p:spPr>
          <a:xfrm>
            <a:off x="323528" y="1700808"/>
            <a:ext cx="4176464" cy="3416320"/>
          </a:xfrm>
          <a:prstGeom prst="rect">
            <a:avLst/>
          </a:prstGeom>
          <a:solidFill>
            <a:schemeClr val="bg1"/>
          </a:solidFill>
          <a:ln w="19050">
            <a:solidFill>
              <a:schemeClr val="tx1"/>
            </a:solidFill>
          </a:ln>
        </p:spPr>
        <p:txBody>
          <a:bodyPr wrap="square" rtlCol="0">
            <a:spAutoFit/>
          </a:bodyPr>
          <a:lstStyle/>
          <a:p>
            <a:r>
              <a:rPr kumimoji="1" lang="en-US" altLang="ja-JP" sz="1800" dirty="0" smtClean="0">
                <a:latin typeface="ＭＳ ゴシック" pitchFamily="49" charset="-128"/>
                <a:ea typeface="ＭＳ ゴシック" pitchFamily="49" charset="-128"/>
              </a:rPr>
              <a:t> 1: String sample1(</a:t>
            </a:r>
            <a:r>
              <a:rPr kumimoji="1" lang="en-US" altLang="ja-JP" sz="1800" dirty="0" err="1" smtClean="0">
                <a:latin typeface="ＭＳ ゴシック" pitchFamily="49" charset="-128"/>
                <a:ea typeface="ＭＳ ゴシック" pitchFamily="49" charset="-128"/>
              </a:rPr>
              <a:t>boolean</a:t>
            </a:r>
            <a:r>
              <a:rPr kumimoji="1" lang="en-US" altLang="ja-JP" sz="1800" dirty="0" smtClean="0">
                <a:latin typeface="ＭＳ ゴシック" pitchFamily="49" charset="-128"/>
                <a:ea typeface="ＭＳ ゴシック" pitchFamily="49" charset="-128"/>
              </a:rPr>
              <a:t> plus){</a:t>
            </a:r>
          </a:p>
          <a:p>
            <a:r>
              <a:rPr kumimoji="1" lang="en-US" altLang="ja-JP" sz="1800" dirty="0" smtClean="0">
                <a:latin typeface="ＭＳ ゴシック" pitchFamily="49" charset="-128"/>
                <a:ea typeface="ＭＳ ゴシック" pitchFamily="49" charset="-128"/>
              </a:rPr>
              <a:t> 2:   </a:t>
            </a:r>
            <a:r>
              <a:rPr kumimoji="1" lang="en-US" altLang="ja-JP" sz="1800" dirty="0" err="1" smtClean="0">
                <a:latin typeface="ＭＳ ゴシック" pitchFamily="49" charset="-128"/>
                <a:ea typeface="ＭＳ ゴシック" pitchFamily="49" charset="-128"/>
              </a:rPr>
              <a:t>int</a:t>
            </a:r>
            <a:r>
              <a:rPr kumimoji="1" lang="en-US" altLang="ja-JP" sz="1800" dirty="0" smtClean="0">
                <a:latin typeface="ＭＳ ゴシック" pitchFamily="49" charset="-128"/>
                <a:ea typeface="ＭＳ ゴシック" pitchFamily="49" charset="-128"/>
              </a:rPr>
              <a:t> x = </a:t>
            </a:r>
            <a:r>
              <a:rPr kumimoji="1" lang="en-US" altLang="ja-JP" sz="1800" dirty="0" err="1" smtClean="0">
                <a:latin typeface="ＭＳ ゴシック" pitchFamily="49" charset="-128"/>
                <a:ea typeface="ＭＳ ゴシック" pitchFamily="49" charset="-128"/>
              </a:rPr>
              <a:t>XXX.getX</a:t>
            </a:r>
            <a:r>
              <a:rPr kumimoji="1" lang="en-US" altLang="ja-JP" sz="1800" dirty="0" smtClean="0">
                <a:latin typeface="ＭＳ ゴシック" pitchFamily="49" charset="-128"/>
                <a:ea typeface="ＭＳ ゴシック" pitchFamily="49" charset="-128"/>
              </a:rPr>
              <a:t>();</a:t>
            </a:r>
          </a:p>
          <a:p>
            <a:r>
              <a:rPr lang="en-US" altLang="ja-JP" sz="1800" dirty="0" smtClean="0">
                <a:latin typeface="ＭＳ ゴシック" pitchFamily="49" charset="-128"/>
                <a:ea typeface="ＭＳ ゴシック" pitchFamily="49" charset="-128"/>
              </a:rPr>
              <a:t> 3:   </a:t>
            </a:r>
            <a:r>
              <a:rPr lang="en-US" altLang="ja-JP" sz="1800" dirty="0" err="1" smtClean="0">
                <a:latin typeface="ＭＳ ゴシック" pitchFamily="49" charset="-128"/>
                <a:ea typeface="ＭＳ ゴシック" pitchFamily="49" charset="-128"/>
              </a:rPr>
              <a:t>int</a:t>
            </a:r>
            <a:r>
              <a:rPr lang="en-US" altLang="ja-JP" sz="1800" dirty="0" smtClean="0">
                <a:latin typeface="ＭＳ ゴシック" pitchFamily="49" charset="-128"/>
                <a:ea typeface="ＭＳ ゴシック" pitchFamily="49" charset="-128"/>
              </a:rPr>
              <a:t> y = </a:t>
            </a:r>
            <a:r>
              <a:rPr lang="en-US" altLang="ja-JP" sz="1800" dirty="0" err="1" smtClean="0">
                <a:latin typeface="ＭＳ ゴシック" pitchFamily="49" charset="-128"/>
                <a:ea typeface="ＭＳ ゴシック" pitchFamily="49" charset="-128"/>
              </a:rPr>
              <a:t>XXX.getY</a:t>
            </a:r>
            <a:r>
              <a:rPr lang="en-US" altLang="ja-JP" sz="1800" dirty="0" smtClean="0">
                <a:latin typeface="ＭＳ ゴシック" pitchFamily="49" charset="-128"/>
                <a:ea typeface="ＭＳ ゴシック" pitchFamily="49" charset="-128"/>
              </a:rPr>
              <a:t>();</a:t>
            </a:r>
          </a:p>
          <a:p>
            <a:r>
              <a:rPr kumimoji="1" lang="en-US" altLang="ja-JP" sz="1800" dirty="0">
                <a:latin typeface="ＭＳ ゴシック" pitchFamily="49" charset="-128"/>
                <a:ea typeface="ＭＳ ゴシック" pitchFamily="49" charset="-128"/>
              </a:rPr>
              <a:t> </a:t>
            </a:r>
            <a:r>
              <a:rPr kumimoji="1" lang="en-US" altLang="ja-JP" sz="1800" dirty="0" smtClean="0">
                <a:latin typeface="ＭＳ ゴシック" pitchFamily="49" charset="-128"/>
                <a:ea typeface="ＭＳ ゴシック" pitchFamily="49" charset="-128"/>
              </a:rPr>
              <a:t>4:   Operation o;</a:t>
            </a:r>
          </a:p>
          <a:p>
            <a:r>
              <a:rPr lang="en-US" altLang="ja-JP" sz="1800" dirty="0" smtClean="0">
                <a:latin typeface="ＭＳ ゴシック" pitchFamily="49" charset="-128"/>
                <a:ea typeface="ＭＳ ゴシック" pitchFamily="49" charset="-128"/>
              </a:rPr>
              <a:t> 5:   if (plus) {</a:t>
            </a:r>
          </a:p>
          <a:p>
            <a:r>
              <a:rPr kumimoji="1" lang="en-US" altLang="ja-JP" sz="1800" dirty="0">
                <a:latin typeface="ＭＳ ゴシック" pitchFamily="49" charset="-128"/>
                <a:ea typeface="ＭＳ ゴシック" pitchFamily="49" charset="-128"/>
              </a:rPr>
              <a:t> </a:t>
            </a:r>
            <a:r>
              <a:rPr kumimoji="1" lang="en-US" altLang="ja-JP" sz="1800" dirty="0" smtClean="0">
                <a:latin typeface="ＭＳ ゴシック" pitchFamily="49" charset="-128"/>
                <a:ea typeface="ＭＳ ゴシック" pitchFamily="49" charset="-128"/>
              </a:rPr>
              <a:t>6:     o = new Plus();</a:t>
            </a:r>
          </a:p>
          <a:p>
            <a:r>
              <a:rPr lang="en-US" altLang="ja-JP" sz="1800" dirty="0">
                <a:latin typeface="ＭＳ ゴシック" pitchFamily="49" charset="-128"/>
                <a:ea typeface="ＭＳ ゴシック" pitchFamily="49" charset="-128"/>
              </a:rPr>
              <a:t> </a:t>
            </a:r>
            <a:r>
              <a:rPr lang="en-US" altLang="ja-JP" sz="1800" dirty="0" smtClean="0">
                <a:latin typeface="ＭＳ ゴシック" pitchFamily="49" charset="-128"/>
                <a:ea typeface="ＭＳ ゴシック" pitchFamily="49" charset="-128"/>
              </a:rPr>
              <a:t>7:   } else {</a:t>
            </a:r>
          </a:p>
          <a:p>
            <a:r>
              <a:rPr kumimoji="1" lang="en-US" altLang="ja-JP" sz="1800" dirty="0" smtClean="0">
                <a:latin typeface="ＭＳ ゴシック" pitchFamily="49" charset="-128"/>
                <a:ea typeface="ＭＳ ゴシック" pitchFamily="49" charset="-128"/>
              </a:rPr>
              <a:t> </a:t>
            </a:r>
            <a:r>
              <a:rPr lang="en-US" altLang="ja-JP" sz="1800" dirty="0" smtClean="0">
                <a:latin typeface="ＭＳ ゴシック" pitchFamily="49" charset="-128"/>
                <a:ea typeface="ＭＳ ゴシック" pitchFamily="49" charset="-128"/>
              </a:rPr>
              <a:t>8:     o = new Minus();</a:t>
            </a:r>
          </a:p>
          <a:p>
            <a:r>
              <a:rPr kumimoji="1" lang="en-US" altLang="ja-JP" sz="1800" dirty="0">
                <a:latin typeface="ＭＳ ゴシック" pitchFamily="49" charset="-128"/>
                <a:ea typeface="ＭＳ ゴシック" pitchFamily="49" charset="-128"/>
              </a:rPr>
              <a:t> </a:t>
            </a:r>
            <a:r>
              <a:rPr kumimoji="1" lang="en-US" altLang="ja-JP" sz="1800" dirty="0" smtClean="0">
                <a:latin typeface="ＭＳ ゴシック" pitchFamily="49" charset="-128"/>
                <a:ea typeface="ＭＳ ゴシック" pitchFamily="49" charset="-128"/>
              </a:rPr>
              <a:t>9:   }</a:t>
            </a:r>
          </a:p>
          <a:p>
            <a:r>
              <a:rPr lang="en-US" altLang="ja-JP" sz="1800" dirty="0" smtClean="0">
                <a:latin typeface="ＭＳ ゴシック" pitchFamily="49" charset="-128"/>
                <a:ea typeface="ＭＳ ゴシック" pitchFamily="49" charset="-128"/>
              </a:rPr>
              <a:t>10:   </a:t>
            </a:r>
            <a:r>
              <a:rPr lang="en-US" altLang="ja-JP" sz="1800" dirty="0" err="1" smtClean="0">
                <a:latin typeface="ＭＳ ゴシック" pitchFamily="49" charset="-128"/>
                <a:ea typeface="ＭＳ ゴシック" pitchFamily="49" charset="-128"/>
              </a:rPr>
              <a:t>int</a:t>
            </a:r>
            <a:r>
              <a:rPr lang="en-US" altLang="ja-JP" sz="1800" dirty="0" smtClean="0">
                <a:latin typeface="ＭＳ ゴシック" pitchFamily="49" charset="-128"/>
                <a:ea typeface="ＭＳ ゴシック" pitchFamily="49" charset="-128"/>
              </a:rPr>
              <a:t> z = </a:t>
            </a:r>
            <a:r>
              <a:rPr lang="en-US" altLang="ja-JP" sz="1800" dirty="0" err="1" smtClean="0">
                <a:latin typeface="ＭＳ ゴシック" pitchFamily="49" charset="-128"/>
                <a:ea typeface="ＭＳ ゴシック" pitchFamily="49" charset="-128"/>
              </a:rPr>
              <a:t>o.operate</a:t>
            </a:r>
            <a:r>
              <a:rPr lang="en-US" altLang="ja-JP" sz="1800" dirty="0" smtClean="0">
                <a:latin typeface="ＭＳ ゴシック" pitchFamily="49" charset="-128"/>
                <a:ea typeface="ＭＳ ゴシック" pitchFamily="49" charset="-128"/>
              </a:rPr>
              <a:t>(x, y);</a:t>
            </a:r>
          </a:p>
          <a:p>
            <a:r>
              <a:rPr kumimoji="1" lang="en-US" altLang="ja-JP" sz="1800" dirty="0" smtClean="0">
                <a:latin typeface="ＭＳ ゴシック" pitchFamily="49" charset="-128"/>
                <a:ea typeface="ＭＳ ゴシック" pitchFamily="49" charset="-128"/>
              </a:rPr>
              <a:t>11:   </a:t>
            </a:r>
            <a:r>
              <a:rPr kumimoji="1" lang="en-US" altLang="ja-JP" sz="1800" dirty="0" err="1" smtClean="0">
                <a:latin typeface="ＭＳ ゴシック" pitchFamily="49" charset="-128"/>
                <a:ea typeface="ＭＳ ゴシック" pitchFamily="49" charset="-128"/>
              </a:rPr>
              <a:t>System.out.println</a:t>
            </a:r>
            <a:r>
              <a:rPr kumimoji="1" lang="en-US" altLang="ja-JP" sz="1800" dirty="0" smtClean="0">
                <a:latin typeface="ＭＳ ゴシック" pitchFamily="49" charset="-128"/>
                <a:ea typeface="ＭＳ ゴシック" pitchFamily="49" charset="-128"/>
              </a:rPr>
              <a:t>(z);</a:t>
            </a:r>
          </a:p>
          <a:p>
            <a:r>
              <a:rPr lang="en-US" altLang="ja-JP" sz="1800" dirty="0" smtClean="0">
                <a:latin typeface="ＭＳ ゴシック" pitchFamily="49" charset="-128"/>
                <a:ea typeface="ＭＳ ゴシック" pitchFamily="49" charset="-128"/>
              </a:rPr>
              <a:t>12: }</a:t>
            </a:r>
            <a:endParaRPr kumimoji="1" lang="ja-JP" altLang="en-US" sz="1800" dirty="0">
              <a:latin typeface="ＭＳ ゴシック" pitchFamily="49" charset="-128"/>
              <a:ea typeface="ＭＳ ゴシック" pitchFamily="49" charset="-128"/>
            </a:endParaRPr>
          </a:p>
        </p:txBody>
      </p:sp>
      <p:sp>
        <p:nvSpPr>
          <p:cNvPr id="3" name="スライド番号プレースホルダー 2"/>
          <p:cNvSpPr>
            <a:spLocks noGrp="1"/>
          </p:cNvSpPr>
          <p:nvPr>
            <p:ph type="sldNum" sz="quarter" idx="12"/>
          </p:nvPr>
        </p:nvSpPr>
        <p:spPr/>
        <p:txBody>
          <a:bodyPr/>
          <a:lstStyle/>
          <a:p>
            <a:fld id="{487D7C85-7EC1-4C48-83E8-12241FCB48DE}" type="slidenum">
              <a:rPr lang="en-US" altLang="ja-JP" smtClean="0"/>
              <a:pPr/>
              <a:t>10</a:t>
            </a:fld>
            <a:endParaRPr lang="en-US" altLang="ja-JP"/>
          </a:p>
        </p:txBody>
      </p:sp>
    </p:spTree>
    <p:extLst>
      <p:ext uri="{BB962C8B-B14F-4D97-AF65-F5344CB8AC3E}">
        <p14:creationId xmlns:p14="http://schemas.microsoft.com/office/powerpoint/2010/main" val="211013389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8" name="Picture 4" descr="C:\Users\higo\Desktop\comparedPDG.emf"/>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105317" y="1599182"/>
            <a:ext cx="3750371" cy="4062066"/>
          </a:xfrm>
          <a:prstGeom prst="rect">
            <a:avLst/>
          </a:prstGeom>
          <a:noFill/>
          <a:extLst>
            <a:ext uri="{909E8E84-426E-40DD-AFC4-6F175D3DCCD1}">
              <a14:hiddenFill xmlns:a14="http://schemas.microsoft.com/office/drawing/2010/main">
                <a:solidFill>
                  <a:srgbClr val="FFFFFF"/>
                </a:solidFill>
              </a14:hiddenFill>
            </a:ext>
          </a:extLst>
        </p:spPr>
      </p:pic>
      <p:pic>
        <p:nvPicPr>
          <p:cNvPr id="7170" name="Picture 2" descr="C:\Users\higo\Desktop\samplePDG.emf"/>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95536" y="1484784"/>
            <a:ext cx="3724543" cy="5256584"/>
          </a:xfrm>
          <a:prstGeom prst="rect">
            <a:avLst/>
          </a:prstGeom>
          <a:noFill/>
          <a:extLst>
            <a:ext uri="{909E8E84-426E-40DD-AFC4-6F175D3DCCD1}">
              <a14:hiddenFill xmlns:a14="http://schemas.microsoft.com/office/drawing/2010/main">
                <a:solidFill>
                  <a:srgbClr val="FFFFFF"/>
                </a:solidFill>
              </a14:hiddenFill>
            </a:ext>
          </a:extLst>
        </p:spPr>
      </p:pic>
      <p:sp>
        <p:nvSpPr>
          <p:cNvPr id="6" name="テキスト ボックス 5"/>
          <p:cNvSpPr txBox="1"/>
          <p:nvPr/>
        </p:nvSpPr>
        <p:spPr>
          <a:xfrm>
            <a:off x="323528" y="1133581"/>
            <a:ext cx="3816424" cy="461665"/>
          </a:xfrm>
          <a:prstGeom prst="rect">
            <a:avLst/>
          </a:prstGeom>
          <a:noFill/>
        </p:spPr>
        <p:txBody>
          <a:bodyPr wrap="square" rtlCol="0">
            <a:spAutoFit/>
          </a:bodyPr>
          <a:lstStyle/>
          <a:p>
            <a:pPr algn="ctr"/>
            <a:r>
              <a:rPr lang="ja-JP" altLang="en-US" dirty="0" smtClean="0"/>
              <a:t>メソッド１の</a:t>
            </a:r>
            <a:r>
              <a:rPr lang="en-US" altLang="ja-JP" dirty="0" smtClean="0"/>
              <a:t>MDG</a:t>
            </a:r>
            <a:endParaRPr kumimoji="1" lang="ja-JP" altLang="en-US" dirty="0"/>
          </a:p>
        </p:txBody>
      </p:sp>
      <p:sp>
        <p:nvSpPr>
          <p:cNvPr id="7" name="テキスト ボックス 6"/>
          <p:cNvSpPr txBox="1"/>
          <p:nvPr/>
        </p:nvSpPr>
        <p:spPr>
          <a:xfrm>
            <a:off x="5004049" y="1133580"/>
            <a:ext cx="3759500" cy="461665"/>
          </a:xfrm>
          <a:prstGeom prst="rect">
            <a:avLst/>
          </a:prstGeom>
          <a:noFill/>
        </p:spPr>
        <p:txBody>
          <a:bodyPr wrap="square" rtlCol="0">
            <a:spAutoFit/>
          </a:bodyPr>
          <a:lstStyle/>
          <a:p>
            <a:pPr algn="ctr"/>
            <a:r>
              <a:rPr lang="ja-JP" altLang="en-US" dirty="0" smtClean="0"/>
              <a:t>メソッド</a:t>
            </a:r>
            <a:r>
              <a:rPr lang="en-US" altLang="ja-JP" dirty="0" smtClean="0"/>
              <a:t>2</a:t>
            </a:r>
            <a:r>
              <a:rPr lang="ja-JP" altLang="en-US" dirty="0" smtClean="0"/>
              <a:t>の</a:t>
            </a:r>
            <a:r>
              <a:rPr lang="en-US" altLang="ja-JP" dirty="0" smtClean="0"/>
              <a:t>MDG</a:t>
            </a:r>
            <a:endParaRPr kumimoji="1" lang="ja-JP" altLang="en-US" dirty="0"/>
          </a:p>
        </p:txBody>
      </p:sp>
      <p:sp>
        <p:nvSpPr>
          <p:cNvPr id="21" name="テキスト ボックス 20"/>
          <p:cNvSpPr txBox="1"/>
          <p:nvPr/>
        </p:nvSpPr>
        <p:spPr>
          <a:xfrm>
            <a:off x="2555776" y="5559623"/>
            <a:ext cx="504056" cy="461665"/>
          </a:xfrm>
          <a:prstGeom prst="rect">
            <a:avLst/>
          </a:prstGeom>
          <a:noFill/>
        </p:spPr>
        <p:txBody>
          <a:bodyPr wrap="square" rtlCol="0">
            <a:spAutoFit/>
          </a:bodyPr>
          <a:lstStyle/>
          <a:p>
            <a:r>
              <a:rPr lang="en-US" altLang="ja-JP" dirty="0" smtClean="0"/>
              <a:t>7</a:t>
            </a:r>
            <a:r>
              <a:rPr kumimoji="1" lang="en-US" altLang="ja-JP" dirty="0" smtClean="0"/>
              <a:t>0</a:t>
            </a:r>
            <a:endParaRPr kumimoji="1" lang="ja-JP" altLang="en-US" dirty="0"/>
          </a:p>
        </p:txBody>
      </p:sp>
      <p:grpSp>
        <p:nvGrpSpPr>
          <p:cNvPr id="2" name="グループ化 1"/>
          <p:cNvGrpSpPr/>
          <p:nvPr/>
        </p:nvGrpSpPr>
        <p:grpSpPr>
          <a:xfrm>
            <a:off x="2554106" y="1959223"/>
            <a:ext cx="5258254" cy="4710137"/>
            <a:chOff x="2554106" y="1959223"/>
            <a:chExt cx="5258254" cy="4710137"/>
          </a:xfrm>
        </p:grpSpPr>
        <p:sp>
          <p:nvSpPr>
            <p:cNvPr id="8" name="角丸四角形吹き出し 7"/>
            <p:cNvSpPr/>
            <p:nvPr/>
          </p:nvSpPr>
          <p:spPr bwMode="auto">
            <a:xfrm>
              <a:off x="2555776" y="1999830"/>
              <a:ext cx="504056" cy="360040"/>
            </a:xfrm>
            <a:prstGeom prst="wedgeRoundRectCallout">
              <a:avLst>
                <a:gd name="adj1" fmla="val -125665"/>
                <a:gd name="adj2" fmla="val 58430"/>
                <a:gd name="adj3" fmla="val 16667"/>
              </a:avLst>
            </a:prstGeom>
            <a:solidFill>
              <a:srgbClr val="3366FF"/>
            </a:solid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1"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9" name="テキスト ボックス 8"/>
            <p:cNvSpPr txBox="1"/>
            <p:nvPr/>
          </p:nvSpPr>
          <p:spPr>
            <a:xfrm>
              <a:off x="2554106" y="1959223"/>
              <a:ext cx="504056" cy="461665"/>
            </a:xfrm>
            <a:prstGeom prst="rect">
              <a:avLst/>
            </a:prstGeom>
            <a:noFill/>
          </p:spPr>
          <p:txBody>
            <a:bodyPr wrap="square" rtlCol="0">
              <a:spAutoFit/>
            </a:bodyPr>
            <a:lstStyle/>
            <a:p>
              <a:r>
                <a:rPr kumimoji="1" lang="en-US" altLang="ja-JP" dirty="0" smtClean="0"/>
                <a:t>10</a:t>
              </a:r>
              <a:endParaRPr kumimoji="1" lang="ja-JP" altLang="en-US" dirty="0"/>
            </a:p>
          </p:txBody>
        </p:sp>
        <p:sp>
          <p:nvSpPr>
            <p:cNvPr id="10" name="角丸四角形吹き出し 9"/>
            <p:cNvSpPr/>
            <p:nvPr/>
          </p:nvSpPr>
          <p:spPr bwMode="auto">
            <a:xfrm>
              <a:off x="2555776" y="2619534"/>
              <a:ext cx="504056" cy="360040"/>
            </a:xfrm>
            <a:prstGeom prst="wedgeRoundRectCallout">
              <a:avLst>
                <a:gd name="adj1" fmla="val -123488"/>
                <a:gd name="adj2" fmla="val 50226"/>
                <a:gd name="adj3" fmla="val 16667"/>
              </a:avLst>
            </a:prstGeom>
            <a:solidFill>
              <a:srgbClr val="FF6699"/>
            </a:solid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1"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11" name="テキスト ボックス 10"/>
            <p:cNvSpPr txBox="1"/>
            <p:nvPr/>
          </p:nvSpPr>
          <p:spPr>
            <a:xfrm>
              <a:off x="2555776" y="2564904"/>
              <a:ext cx="504056" cy="461665"/>
            </a:xfrm>
            <a:prstGeom prst="rect">
              <a:avLst/>
            </a:prstGeom>
            <a:noFill/>
          </p:spPr>
          <p:txBody>
            <a:bodyPr wrap="square" rtlCol="0">
              <a:spAutoFit/>
            </a:bodyPr>
            <a:lstStyle/>
            <a:p>
              <a:r>
                <a:rPr lang="en-US" altLang="ja-JP" dirty="0"/>
                <a:t>2</a:t>
              </a:r>
              <a:r>
                <a:rPr kumimoji="1" lang="en-US" altLang="ja-JP" dirty="0" smtClean="0"/>
                <a:t>0</a:t>
              </a:r>
              <a:endParaRPr kumimoji="1" lang="ja-JP" altLang="en-US" dirty="0"/>
            </a:p>
          </p:txBody>
        </p:sp>
        <p:sp>
          <p:nvSpPr>
            <p:cNvPr id="12" name="角丸四角形吹き出し 11"/>
            <p:cNvSpPr/>
            <p:nvPr/>
          </p:nvSpPr>
          <p:spPr bwMode="auto">
            <a:xfrm>
              <a:off x="2555776" y="3228631"/>
              <a:ext cx="504056" cy="360040"/>
            </a:xfrm>
            <a:prstGeom prst="wedgeRoundRectCallout">
              <a:avLst>
                <a:gd name="adj1" fmla="val -122037"/>
                <a:gd name="adj2" fmla="val 40067"/>
                <a:gd name="adj3" fmla="val 16667"/>
              </a:avLst>
            </a:prstGeom>
            <a:solidFill>
              <a:srgbClr val="FF9933"/>
            </a:solid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1"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13" name="テキスト ボックス 12"/>
            <p:cNvSpPr txBox="1"/>
            <p:nvPr/>
          </p:nvSpPr>
          <p:spPr>
            <a:xfrm>
              <a:off x="2555776" y="3183359"/>
              <a:ext cx="504056" cy="461665"/>
            </a:xfrm>
            <a:prstGeom prst="rect">
              <a:avLst/>
            </a:prstGeom>
            <a:noFill/>
          </p:spPr>
          <p:txBody>
            <a:bodyPr wrap="square" rtlCol="0">
              <a:spAutoFit/>
            </a:bodyPr>
            <a:lstStyle/>
            <a:p>
              <a:r>
                <a:rPr lang="en-US" altLang="ja-JP" dirty="0" smtClean="0"/>
                <a:t>3</a:t>
              </a:r>
              <a:r>
                <a:rPr kumimoji="1" lang="en-US" altLang="ja-JP" dirty="0" smtClean="0"/>
                <a:t>0</a:t>
              </a:r>
              <a:endParaRPr kumimoji="1" lang="ja-JP" altLang="en-US" dirty="0"/>
            </a:p>
          </p:txBody>
        </p:sp>
        <p:sp>
          <p:nvSpPr>
            <p:cNvPr id="14" name="角丸四角形吹き出し 13"/>
            <p:cNvSpPr/>
            <p:nvPr/>
          </p:nvSpPr>
          <p:spPr bwMode="auto">
            <a:xfrm>
              <a:off x="2555776" y="3861048"/>
              <a:ext cx="504056" cy="360040"/>
            </a:xfrm>
            <a:prstGeom prst="wedgeRoundRectCallout">
              <a:avLst>
                <a:gd name="adj1" fmla="val -120977"/>
                <a:gd name="adj2" fmla="val 8965"/>
                <a:gd name="adj3" fmla="val 16667"/>
              </a:avLst>
            </a:prstGeom>
            <a:solidFill>
              <a:srgbClr val="CCFF33"/>
            </a:solid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1"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15" name="テキスト ボックス 14"/>
            <p:cNvSpPr txBox="1"/>
            <p:nvPr/>
          </p:nvSpPr>
          <p:spPr>
            <a:xfrm>
              <a:off x="2555776" y="3831431"/>
              <a:ext cx="504056" cy="461665"/>
            </a:xfrm>
            <a:prstGeom prst="rect">
              <a:avLst/>
            </a:prstGeom>
            <a:noFill/>
          </p:spPr>
          <p:txBody>
            <a:bodyPr wrap="square" rtlCol="0">
              <a:spAutoFit/>
            </a:bodyPr>
            <a:lstStyle/>
            <a:p>
              <a:r>
                <a:rPr lang="en-US" altLang="ja-JP" dirty="0"/>
                <a:t>4</a:t>
              </a:r>
              <a:r>
                <a:rPr kumimoji="1" lang="en-US" altLang="ja-JP" dirty="0" smtClean="0"/>
                <a:t>0</a:t>
              </a:r>
              <a:endParaRPr kumimoji="1" lang="ja-JP" altLang="en-US" dirty="0"/>
            </a:p>
          </p:txBody>
        </p:sp>
        <p:sp>
          <p:nvSpPr>
            <p:cNvPr id="16" name="角丸四角形吹き出し 15"/>
            <p:cNvSpPr/>
            <p:nvPr/>
          </p:nvSpPr>
          <p:spPr bwMode="auto">
            <a:xfrm>
              <a:off x="3635896" y="4437112"/>
              <a:ext cx="504056" cy="360040"/>
            </a:xfrm>
            <a:prstGeom prst="wedgeRoundRectCallout">
              <a:avLst>
                <a:gd name="adj1" fmla="val -127117"/>
                <a:gd name="adj2" fmla="val 43740"/>
                <a:gd name="adj3" fmla="val 16667"/>
              </a:avLst>
            </a:prstGeom>
            <a:solidFill>
              <a:srgbClr val="33CC33"/>
            </a:solid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1"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17" name="テキスト ボックス 16"/>
            <p:cNvSpPr txBox="1"/>
            <p:nvPr/>
          </p:nvSpPr>
          <p:spPr>
            <a:xfrm>
              <a:off x="3635896" y="4407495"/>
              <a:ext cx="504056" cy="461665"/>
            </a:xfrm>
            <a:prstGeom prst="rect">
              <a:avLst/>
            </a:prstGeom>
            <a:noFill/>
          </p:spPr>
          <p:txBody>
            <a:bodyPr wrap="square" rtlCol="0">
              <a:spAutoFit/>
            </a:bodyPr>
            <a:lstStyle/>
            <a:p>
              <a:r>
                <a:rPr lang="en-US" altLang="ja-JP" dirty="0" smtClean="0"/>
                <a:t>5</a:t>
              </a:r>
              <a:r>
                <a:rPr kumimoji="1" lang="en-US" altLang="ja-JP" dirty="0" smtClean="0"/>
                <a:t>0</a:t>
              </a:r>
              <a:endParaRPr kumimoji="1" lang="ja-JP" altLang="en-US" dirty="0"/>
            </a:p>
          </p:txBody>
        </p:sp>
        <p:sp>
          <p:nvSpPr>
            <p:cNvPr id="18" name="角丸四角形吹き出し 17"/>
            <p:cNvSpPr/>
            <p:nvPr/>
          </p:nvSpPr>
          <p:spPr bwMode="auto">
            <a:xfrm>
              <a:off x="3635896" y="5079597"/>
              <a:ext cx="504056" cy="360040"/>
            </a:xfrm>
            <a:prstGeom prst="wedgeRoundRectCallout">
              <a:avLst>
                <a:gd name="adj1" fmla="val -125666"/>
                <a:gd name="adj2" fmla="val 39676"/>
                <a:gd name="adj3" fmla="val 16667"/>
              </a:avLst>
            </a:prstGeom>
            <a:solidFill>
              <a:srgbClr val="00FFCC"/>
            </a:solid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1"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19" name="テキスト ボックス 18"/>
            <p:cNvSpPr txBox="1"/>
            <p:nvPr/>
          </p:nvSpPr>
          <p:spPr>
            <a:xfrm>
              <a:off x="3635896" y="5055567"/>
              <a:ext cx="504056" cy="461665"/>
            </a:xfrm>
            <a:prstGeom prst="rect">
              <a:avLst/>
            </a:prstGeom>
            <a:noFill/>
          </p:spPr>
          <p:txBody>
            <a:bodyPr wrap="square" rtlCol="0">
              <a:spAutoFit/>
            </a:bodyPr>
            <a:lstStyle/>
            <a:p>
              <a:r>
                <a:rPr lang="en-US" altLang="ja-JP" dirty="0"/>
                <a:t>6</a:t>
              </a:r>
              <a:r>
                <a:rPr kumimoji="1" lang="en-US" altLang="ja-JP" dirty="0" smtClean="0"/>
                <a:t>0</a:t>
              </a:r>
              <a:endParaRPr kumimoji="1" lang="ja-JP" altLang="en-US" dirty="0"/>
            </a:p>
          </p:txBody>
        </p:sp>
        <p:sp>
          <p:nvSpPr>
            <p:cNvPr id="20" name="角丸四角形吹き出し 19"/>
            <p:cNvSpPr/>
            <p:nvPr/>
          </p:nvSpPr>
          <p:spPr bwMode="auto">
            <a:xfrm>
              <a:off x="2555776" y="5589240"/>
              <a:ext cx="504056" cy="360040"/>
            </a:xfrm>
            <a:prstGeom prst="wedgeRoundRectCallout">
              <a:avLst>
                <a:gd name="adj1" fmla="val -128568"/>
                <a:gd name="adj2" fmla="val 49835"/>
                <a:gd name="adj3" fmla="val 16667"/>
              </a:avLst>
            </a:prstGeom>
            <a:solidFill>
              <a:srgbClr val="3399FF"/>
            </a:solid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1"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22" name="角丸四角形吹き出し 21"/>
            <p:cNvSpPr/>
            <p:nvPr/>
          </p:nvSpPr>
          <p:spPr bwMode="auto">
            <a:xfrm>
              <a:off x="2555776" y="6261551"/>
              <a:ext cx="504056" cy="360040"/>
            </a:xfrm>
            <a:prstGeom prst="wedgeRoundRectCallout">
              <a:avLst>
                <a:gd name="adj1" fmla="val -132252"/>
                <a:gd name="adj2" fmla="val 38660"/>
                <a:gd name="adj3" fmla="val 16667"/>
              </a:avLst>
            </a:prstGeom>
            <a:solidFill>
              <a:srgbClr val="CC66FF"/>
            </a:solid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1"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23" name="テキスト ボックス 22"/>
            <p:cNvSpPr txBox="1"/>
            <p:nvPr/>
          </p:nvSpPr>
          <p:spPr>
            <a:xfrm>
              <a:off x="2555776" y="6207695"/>
              <a:ext cx="504056" cy="461665"/>
            </a:xfrm>
            <a:prstGeom prst="rect">
              <a:avLst/>
            </a:prstGeom>
            <a:noFill/>
          </p:spPr>
          <p:txBody>
            <a:bodyPr wrap="square" rtlCol="0">
              <a:spAutoFit/>
            </a:bodyPr>
            <a:lstStyle/>
            <a:p>
              <a:r>
                <a:rPr lang="en-US" altLang="ja-JP" dirty="0"/>
                <a:t>8</a:t>
              </a:r>
              <a:r>
                <a:rPr kumimoji="1" lang="en-US" altLang="ja-JP" dirty="0" smtClean="0"/>
                <a:t>0</a:t>
              </a:r>
              <a:endParaRPr kumimoji="1" lang="ja-JP" altLang="en-US" dirty="0"/>
            </a:p>
          </p:txBody>
        </p:sp>
        <p:sp>
          <p:nvSpPr>
            <p:cNvPr id="24" name="角丸四角形吹き出し 23"/>
            <p:cNvSpPr/>
            <p:nvPr/>
          </p:nvSpPr>
          <p:spPr bwMode="auto">
            <a:xfrm>
              <a:off x="7308304" y="2152230"/>
              <a:ext cx="504056" cy="360040"/>
            </a:xfrm>
            <a:prstGeom prst="wedgeRoundRectCallout">
              <a:avLst>
                <a:gd name="adj1" fmla="val -125665"/>
                <a:gd name="adj2" fmla="val 58430"/>
                <a:gd name="adj3" fmla="val 16667"/>
              </a:avLst>
            </a:prstGeom>
            <a:solidFill>
              <a:srgbClr val="3366FF"/>
            </a:solid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1"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25" name="テキスト ボックス 24"/>
            <p:cNvSpPr txBox="1"/>
            <p:nvPr/>
          </p:nvSpPr>
          <p:spPr>
            <a:xfrm>
              <a:off x="7306634" y="2111623"/>
              <a:ext cx="504056" cy="461665"/>
            </a:xfrm>
            <a:prstGeom prst="rect">
              <a:avLst/>
            </a:prstGeom>
            <a:noFill/>
          </p:spPr>
          <p:txBody>
            <a:bodyPr wrap="square" rtlCol="0">
              <a:spAutoFit/>
            </a:bodyPr>
            <a:lstStyle/>
            <a:p>
              <a:r>
                <a:rPr kumimoji="1" lang="en-US" altLang="ja-JP" dirty="0" smtClean="0"/>
                <a:t>10</a:t>
              </a:r>
              <a:endParaRPr kumimoji="1" lang="ja-JP" altLang="en-US" dirty="0"/>
            </a:p>
          </p:txBody>
        </p:sp>
        <p:sp>
          <p:nvSpPr>
            <p:cNvPr id="26" name="角丸四角形吹き出し 25"/>
            <p:cNvSpPr/>
            <p:nvPr/>
          </p:nvSpPr>
          <p:spPr bwMode="auto">
            <a:xfrm>
              <a:off x="7308304" y="2771934"/>
              <a:ext cx="504056" cy="360040"/>
            </a:xfrm>
            <a:prstGeom prst="wedgeRoundRectCallout">
              <a:avLst>
                <a:gd name="adj1" fmla="val -123488"/>
                <a:gd name="adj2" fmla="val 50226"/>
                <a:gd name="adj3" fmla="val 16667"/>
              </a:avLst>
            </a:prstGeom>
            <a:solidFill>
              <a:srgbClr val="FF6699"/>
            </a:solid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1"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27" name="テキスト ボックス 26"/>
            <p:cNvSpPr txBox="1"/>
            <p:nvPr/>
          </p:nvSpPr>
          <p:spPr>
            <a:xfrm>
              <a:off x="7308304" y="2717304"/>
              <a:ext cx="504056" cy="461665"/>
            </a:xfrm>
            <a:prstGeom prst="rect">
              <a:avLst/>
            </a:prstGeom>
            <a:noFill/>
          </p:spPr>
          <p:txBody>
            <a:bodyPr wrap="square" rtlCol="0">
              <a:spAutoFit/>
            </a:bodyPr>
            <a:lstStyle/>
            <a:p>
              <a:r>
                <a:rPr lang="en-US" altLang="ja-JP" dirty="0"/>
                <a:t>2</a:t>
              </a:r>
              <a:r>
                <a:rPr kumimoji="1" lang="en-US" altLang="ja-JP" dirty="0" smtClean="0"/>
                <a:t>0</a:t>
              </a:r>
              <a:endParaRPr kumimoji="1" lang="ja-JP" altLang="en-US" dirty="0"/>
            </a:p>
          </p:txBody>
        </p:sp>
        <p:sp>
          <p:nvSpPr>
            <p:cNvPr id="28" name="角丸四角形吹き出し 27"/>
            <p:cNvSpPr/>
            <p:nvPr/>
          </p:nvSpPr>
          <p:spPr bwMode="auto">
            <a:xfrm>
              <a:off x="7308304" y="3381031"/>
              <a:ext cx="504056" cy="360040"/>
            </a:xfrm>
            <a:prstGeom prst="wedgeRoundRectCallout">
              <a:avLst>
                <a:gd name="adj1" fmla="val -122037"/>
                <a:gd name="adj2" fmla="val 40067"/>
                <a:gd name="adj3" fmla="val 16667"/>
              </a:avLst>
            </a:prstGeom>
            <a:solidFill>
              <a:srgbClr val="FF9933"/>
            </a:solid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1"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29" name="テキスト ボックス 28"/>
            <p:cNvSpPr txBox="1"/>
            <p:nvPr/>
          </p:nvSpPr>
          <p:spPr>
            <a:xfrm>
              <a:off x="7308304" y="3335759"/>
              <a:ext cx="504056" cy="461665"/>
            </a:xfrm>
            <a:prstGeom prst="rect">
              <a:avLst/>
            </a:prstGeom>
            <a:noFill/>
          </p:spPr>
          <p:txBody>
            <a:bodyPr wrap="square" rtlCol="0">
              <a:spAutoFit/>
            </a:bodyPr>
            <a:lstStyle/>
            <a:p>
              <a:r>
                <a:rPr lang="en-US" altLang="ja-JP" dirty="0" smtClean="0"/>
                <a:t>3</a:t>
              </a:r>
              <a:r>
                <a:rPr kumimoji="1" lang="en-US" altLang="ja-JP" dirty="0" smtClean="0"/>
                <a:t>0</a:t>
              </a:r>
              <a:endParaRPr kumimoji="1" lang="ja-JP" altLang="en-US" dirty="0"/>
            </a:p>
          </p:txBody>
        </p:sp>
        <p:sp>
          <p:nvSpPr>
            <p:cNvPr id="30" name="角丸四角形吹き出し 29"/>
            <p:cNvSpPr/>
            <p:nvPr/>
          </p:nvSpPr>
          <p:spPr bwMode="auto">
            <a:xfrm>
              <a:off x="7308304" y="3962673"/>
              <a:ext cx="504056" cy="360040"/>
            </a:xfrm>
            <a:prstGeom prst="wedgeRoundRectCallout">
              <a:avLst>
                <a:gd name="adj1" fmla="val -127117"/>
                <a:gd name="adj2" fmla="val 43740"/>
                <a:gd name="adj3" fmla="val 16667"/>
              </a:avLst>
            </a:prstGeom>
            <a:solidFill>
              <a:srgbClr val="33CC33"/>
            </a:solid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1"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31" name="テキスト ボックス 30"/>
            <p:cNvSpPr txBox="1"/>
            <p:nvPr/>
          </p:nvSpPr>
          <p:spPr>
            <a:xfrm>
              <a:off x="7308304" y="3933056"/>
              <a:ext cx="504056" cy="461665"/>
            </a:xfrm>
            <a:prstGeom prst="rect">
              <a:avLst/>
            </a:prstGeom>
            <a:noFill/>
          </p:spPr>
          <p:txBody>
            <a:bodyPr wrap="square" rtlCol="0">
              <a:spAutoFit/>
            </a:bodyPr>
            <a:lstStyle/>
            <a:p>
              <a:r>
                <a:rPr lang="en-US" altLang="ja-JP" dirty="0" smtClean="0"/>
                <a:t>5</a:t>
              </a:r>
              <a:r>
                <a:rPr kumimoji="1" lang="en-US" altLang="ja-JP" dirty="0" smtClean="0"/>
                <a:t>0</a:t>
              </a:r>
              <a:endParaRPr kumimoji="1" lang="ja-JP" altLang="en-US" dirty="0"/>
            </a:p>
          </p:txBody>
        </p:sp>
        <p:sp>
          <p:nvSpPr>
            <p:cNvPr id="32" name="角丸四角形吹き出し 31"/>
            <p:cNvSpPr/>
            <p:nvPr/>
          </p:nvSpPr>
          <p:spPr bwMode="auto">
            <a:xfrm>
              <a:off x="7308304" y="4538737"/>
              <a:ext cx="504056" cy="360040"/>
            </a:xfrm>
            <a:prstGeom prst="wedgeRoundRectCallout">
              <a:avLst>
                <a:gd name="adj1" fmla="val -128568"/>
                <a:gd name="adj2" fmla="val 49835"/>
                <a:gd name="adj3" fmla="val 16667"/>
              </a:avLst>
            </a:prstGeom>
            <a:solidFill>
              <a:srgbClr val="3399FF"/>
            </a:solid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1"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33" name="テキスト ボックス 32"/>
            <p:cNvSpPr txBox="1"/>
            <p:nvPr/>
          </p:nvSpPr>
          <p:spPr>
            <a:xfrm>
              <a:off x="7308304" y="4509120"/>
              <a:ext cx="504056" cy="461665"/>
            </a:xfrm>
            <a:prstGeom prst="rect">
              <a:avLst/>
            </a:prstGeom>
            <a:noFill/>
          </p:spPr>
          <p:txBody>
            <a:bodyPr wrap="square" rtlCol="0">
              <a:spAutoFit/>
            </a:bodyPr>
            <a:lstStyle/>
            <a:p>
              <a:r>
                <a:rPr lang="en-US" altLang="ja-JP" dirty="0" smtClean="0"/>
                <a:t>7</a:t>
              </a:r>
              <a:r>
                <a:rPr kumimoji="1" lang="en-US" altLang="ja-JP" dirty="0" smtClean="0"/>
                <a:t>0</a:t>
              </a:r>
              <a:endParaRPr kumimoji="1" lang="ja-JP" altLang="en-US" dirty="0"/>
            </a:p>
          </p:txBody>
        </p:sp>
        <p:sp>
          <p:nvSpPr>
            <p:cNvPr id="34" name="角丸四角形吹き出し 33"/>
            <p:cNvSpPr/>
            <p:nvPr/>
          </p:nvSpPr>
          <p:spPr bwMode="auto">
            <a:xfrm>
              <a:off x="7308304" y="5211048"/>
              <a:ext cx="504056" cy="360040"/>
            </a:xfrm>
            <a:prstGeom prst="wedgeRoundRectCallout">
              <a:avLst>
                <a:gd name="adj1" fmla="val -132252"/>
                <a:gd name="adj2" fmla="val 26469"/>
                <a:gd name="adj3" fmla="val 16667"/>
              </a:avLst>
            </a:prstGeom>
            <a:solidFill>
              <a:srgbClr val="CC66FF"/>
            </a:solid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1"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35" name="テキスト ボックス 34"/>
            <p:cNvSpPr txBox="1"/>
            <p:nvPr/>
          </p:nvSpPr>
          <p:spPr>
            <a:xfrm>
              <a:off x="7308304" y="5157192"/>
              <a:ext cx="504056" cy="461665"/>
            </a:xfrm>
            <a:prstGeom prst="rect">
              <a:avLst/>
            </a:prstGeom>
            <a:noFill/>
          </p:spPr>
          <p:txBody>
            <a:bodyPr wrap="square" rtlCol="0">
              <a:spAutoFit/>
            </a:bodyPr>
            <a:lstStyle/>
            <a:p>
              <a:r>
                <a:rPr lang="en-US" altLang="ja-JP" dirty="0"/>
                <a:t>8</a:t>
              </a:r>
              <a:r>
                <a:rPr kumimoji="1" lang="en-US" altLang="ja-JP" dirty="0" smtClean="0"/>
                <a:t>0</a:t>
              </a:r>
              <a:endParaRPr kumimoji="1" lang="ja-JP" altLang="en-US" dirty="0"/>
            </a:p>
          </p:txBody>
        </p:sp>
      </p:grpSp>
      <p:sp>
        <p:nvSpPr>
          <p:cNvPr id="36" name="タイトル 1"/>
          <p:cNvSpPr>
            <a:spLocks noGrp="1"/>
          </p:cNvSpPr>
          <p:nvPr>
            <p:ph type="title"/>
          </p:nvPr>
        </p:nvSpPr>
        <p:spPr/>
        <p:txBody>
          <a:bodyPr/>
          <a:lstStyle/>
          <a:p>
            <a:r>
              <a:rPr kumimoji="1" lang="ja-JP" altLang="en-US" dirty="0" smtClean="0"/>
              <a:t>同型部分グラフ検出例：</a:t>
            </a:r>
            <a:r>
              <a:rPr kumimoji="1" lang="en-US" altLang="ja-JP" dirty="0" smtClean="0"/>
              <a:t>MDG</a:t>
            </a:r>
            <a:endParaRPr kumimoji="1" lang="ja-JP" altLang="en-US" dirty="0"/>
          </a:p>
        </p:txBody>
      </p:sp>
      <p:sp>
        <p:nvSpPr>
          <p:cNvPr id="37" name="円/楕円 36"/>
          <p:cNvSpPr/>
          <p:nvPr/>
        </p:nvSpPr>
        <p:spPr bwMode="auto">
          <a:xfrm>
            <a:off x="1536046" y="6279980"/>
            <a:ext cx="576064" cy="442253"/>
          </a:xfrm>
          <a:prstGeom prst="ellipse">
            <a:avLst/>
          </a:prstGeom>
          <a:noFill/>
          <a:ln w="25400" cap="flat" cmpd="sng" algn="ctr">
            <a:solidFill>
              <a:srgbClr val="FF0000"/>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1"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39" name="円/楕円 38"/>
          <p:cNvSpPr/>
          <p:nvPr/>
        </p:nvSpPr>
        <p:spPr bwMode="auto">
          <a:xfrm>
            <a:off x="6228183" y="5211048"/>
            <a:ext cx="655615" cy="442253"/>
          </a:xfrm>
          <a:prstGeom prst="ellipse">
            <a:avLst/>
          </a:prstGeom>
          <a:noFill/>
          <a:ln w="25400" cap="flat" cmpd="sng" algn="ctr">
            <a:solidFill>
              <a:srgbClr val="FF0000"/>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1"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grpSp>
        <p:nvGrpSpPr>
          <p:cNvPr id="42" name="グループ化 41"/>
          <p:cNvGrpSpPr/>
          <p:nvPr/>
        </p:nvGrpSpPr>
        <p:grpSpPr>
          <a:xfrm>
            <a:off x="2112110" y="5559623"/>
            <a:ext cx="4116073" cy="821705"/>
            <a:chOff x="2112110" y="5559623"/>
            <a:chExt cx="4116073" cy="821705"/>
          </a:xfrm>
        </p:grpSpPr>
        <p:sp>
          <p:nvSpPr>
            <p:cNvPr id="40" name="テキスト ボックス 39"/>
            <p:cNvSpPr txBox="1"/>
            <p:nvPr/>
          </p:nvSpPr>
          <p:spPr>
            <a:xfrm>
              <a:off x="3913302" y="5749225"/>
              <a:ext cx="1656184" cy="400110"/>
            </a:xfrm>
            <a:prstGeom prst="rect">
              <a:avLst/>
            </a:prstGeom>
            <a:noFill/>
            <a:ln>
              <a:noFill/>
            </a:ln>
          </p:spPr>
          <p:txBody>
            <a:bodyPr wrap="square" rtlCol="0">
              <a:spAutoFit/>
            </a:bodyPr>
            <a:lstStyle/>
            <a:p>
              <a:r>
                <a:rPr lang="ja-JP" altLang="en-US" sz="2000" dirty="0">
                  <a:solidFill>
                    <a:srgbClr val="FF0000"/>
                  </a:solidFill>
                </a:rPr>
                <a:t>スライス基点</a:t>
              </a:r>
              <a:endParaRPr kumimoji="1" lang="ja-JP" altLang="en-US" sz="2000" dirty="0">
                <a:solidFill>
                  <a:srgbClr val="FF0000"/>
                </a:solidFill>
              </a:endParaRPr>
            </a:p>
          </p:txBody>
        </p:sp>
        <p:cxnSp>
          <p:nvCxnSpPr>
            <p:cNvPr id="3" name="直線矢印コネクタ 2"/>
            <p:cNvCxnSpPr/>
            <p:nvPr/>
          </p:nvCxnSpPr>
          <p:spPr bwMode="auto">
            <a:xfrm flipV="1">
              <a:off x="5436096" y="5559623"/>
              <a:ext cx="792087" cy="317649"/>
            </a:xfrm>
            <a:prstGeom prst="straightConnector1">
              <a:avLst/>
            </a:prstGeom>
            <a:solidFill>
              <a:schemeClr val="accent1"/>
            </a:solidFill>
            <a:ln w="31750" cap="flat" cmpd="sng" algn="ctr">
              <a:solidFill>
                <a:srgbClr val="FF0000"/>
              </a:solidFill>
              <a:prstDash val="solid"/>
              <a:round/>
              <a:headEnd type="none" w="med" len="med"/>
              <a:tailEnd type="arrow" w="lg" len="med"/>
            </a:ln>
            <a:effectLst/>
          </p:spPr>
        </p:cxnSp>
        <p:cxnSp>
          <p:nvCxnSpPr>
            <p:cNvPr id="41" name="直線矢印コネクタ 40"/>
            <p:cNvCxnSpPr/>
            <p:nvPr/>
          </p:nvCxnSpPr>
          <p:spPr bwMode="auto">
            <a:xfrm flipH="1">
              <a:off x="2112110" y="5949280"/>
              <a:ext cx="1801192" cy="432048"/>
            </a:xfrm>
            <a:prstGeom prst="straightConnector1">
              <a:avLst/>
            </a:prstGeom>
            <a:solidFill>
              <a:schemeClr val="accent1"/>
            </a:solidFill>
            <a:ln w="31750" cap="flat" cmpd="sng" algn="ctr">
              <a:solidFill>
                <a:srgbClr val="FF0000"/>
              </a:solidFill>
              <a:prstDash val="solid"/>
              <a:round/>
              <a:headEnd type="none" w="med" len="med"/>
              <a:tailEnd type="arrow" w="lg" len="med"/>
            </a:ln>
            <a:effectLst/>
          </p:spPr>
        </p:cxnSp>
      </p:grpSp>
      <p:sp>
        <p:nvSpPr>
          <p:cNvPr id="43" name="フリーフォーム 42"/>
          <p:cNvSpPr/>
          <p:nvPr/>
        </p:nvSpPr>
        <p:spPr>
          <a:xfrm>
            <a:off x="1053345" y="6056986"/>
            <a:ext cx="468217" cy="263347"/>
          </a:xfrm>
          <a:custGeom>
            <a:avLst/>
            <a:gdLst>
              <a:gd name="connsiteX0" fmla="*/ 468217 w 468217"/>
              <a:gd name="connsiteY0" fmla="*/ 263347 h 263347"/>
              <a:gd name="connsiteX1" fmla="*/ 44 w 468217"/>
              <a:gd name="connsiteY1" fmla="*/ 131673 h 263347"/>
              <a:gd name="connsiteX2" fmla="*/ 446271 w 468217"/>
              <a:gd name="connsiteY2" fmla="*/ 0 h 263347"/>
            </a:gdLst>
            <a:ahLst/>
            <a:cxnLst>
              <a:cxn ang="0">
                <a:pos x="connsiteX0" y="connsiteY0"/>
              </a:cxn>
              <a:cxn ang="0">
                <a:pos x="connsiteX1" y="connsiteY1"/>
              </a:cxn>
              <a:cxn ang="0">
                <a:pos x="connsiteX2" y="connsiteY2"/>
              </a:cxn>
            </a:cxnLst>
            <a:rect l="l" t="t" r="r" b="b"/>
            <a:pathLst>
              <a:path w="468217" h="263347">
                <a:moveTo>
                  <a:pt x="468217" y="263347"/>
                </a:moveTo>
                <a:cubicBezTo>
                  <a:pt x="235959" y="219455"/>
                  <a:pt x="3702" y="175564"/>
                  <a:pt x="44" y="131673"/>
                </a:cubicBezTo>
                <a:cubicBezTo>
                  <a:pt x="-3614" y="87782"/>
                  <a:pt x="221328" y="43891"/>
                  <a:pt x="446271" y="0"/>
                </a:cubicBezTo>
              </a:path>
            </a:pathLst>
          </a:custGeom>
          <a:ln w="38100">
            <a:solidFill>
              <a:srgbClr val="FF0000"/>
            </a:solidFill>
            <a:tailEnd type="arrow" w="lg" len="med"/>
          </a:ln>
        </p:spPr>
        <p:txBody>
          <a:bodyPr vert="horz" wrap="none" lIns="91440" tIns="45720" rIns="91440" bIns="45720" numCol="1" rtlCol="0" anchor="ctr"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1"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46" name="フリーフォーム 45"/>
          <p:cNvSpPr/>
          <p:nvPr/>
        </p:nvSpPr>
        <p:spPr>
          <a:xfrm>
            <a:off x="5796137" y="4985059"/>
            <a:ext cx="468217" cy="263347"/>
          </a:xfrm>
          <a:custGeom>
            <a:avLst/>
            <a:gdLst>
              <a:gd name="connsiteX0" fmla="*/ 468217 w 468217"/>
              <a:gd name="connsiteY0" fmla="*/ 263347 h 263347"/>
              <a:gd name="connsiteX1" fmla="*/ 44 w 468217"/>
              <a:gd name="connsiteY1" fmla="*/ 131673 h 263347"/>
              <a:gd name="connsiteX2" fmla="*/ 446271 w 468217"/>
              <a:gd name="connsiteY2" fmla="*/ 0 h 263347"/>
            </a:gdLst>
            <a:ahLst/>
            <a:cxnLst>
              <a:cxn ang="0">
                <a:pos x="connsiteX0" y="connsiteY0"/>
              </a:cxn>
              <a:cxn ang="0">
                <a:pos x="connsiteX1" y="connsiteY1"/>
              </a:cxn>
              <a:cxn ang="0">
                <a:pos x="connsiteX2" y="connsiteY2"/>
              </a:cxn>
            </a:cxnLst>
            <a:rect l="l" t="t" r="r" b="b"/>
            <a:pathLst>
              <a:path w="468217" h="263347">
                <a:moveTo>
                  <a:pt x="468217" y="263347"/>
                </a:moveTo>
                <a:cubicBezTo>
                  <a:pt x="235959" y="219455"/>
                  <a:pt x="3702" y="175564"/>
                  <a:pt x="44" y="131673"/>
                </a:cubicBezTo>
                <a:cubicBezTo>
                  <a:pt x="-3614" y="87782"/>
                  <a:pt x="221328" y="43891"/>
                  <a:pt x="446271" y="0"/>
                </a:cubicBezTo>
              </a:path>
            </a:pathLst>
          </a:custGeom>
          <a:ln w="38100">
            <a:solidFill>
              <a:srgbClr val="FF0000"/>
            </a:solidFill>
            <a:tailEnd type="arrow" w="lg" len="med"/>
          </a:ln>
        </p:spPr>
        <p:txBody>
          <a:bodyPr vert="horz" wrap="none" lIns="91440" tIns="45720" rIns="91440" bIns="45720" numCol="1" rtlCol="0" anchor="ctr"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1"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47" name="円/楕円 46"/>
          <p:cNvSpPr/>
          <p:nvPr/>
        </p:nvSpPr>
        <p:spPr bwMode="auto">
          <a:xfrm>
            <a:off x="1547664" y="5686475"/>
            <a:ext cx="576064" cy="442253"/>
          </a:xfrm>
          <a:prstGeom prst="ellipse">
            <a:avLst/>
          </a:prstGeom>
          <a:noFill/>
          <a:ln w="25400" cap="flat" cmpd="sng" algn="ctr">
            <a:solidFill>
              <a:srgbClr val="FF0000"/>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1"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48" name="円/楕円 47"/>
          <p:cNvSpPr/>
          <p:nvPr/>
        </p:nvSpPr>
        <p:spPr bwMode="auto">
          <a:xfrm>
            <a:off x="6220641" y="4603073"/>
            <a:ext cx="655615" cy="442253"/>
          </a:xfrm>
          <a:prstGeom prst="ellipse">
            <a:avLst/>
          </a:prstGeom>
          <a:noFill/>
          <a:ln w="25400" cap="flat" cmpd="sng" algn="ctr">
            <a:solidFill>
              <a:srgbClr val="FF0000"/>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1"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49" name="円/楕円 48"/>
          <p:cNvSpPr/>
          <p:nvPr/>
        </p:nvSpPr>
        <p:spPr bwMode="auto">
          <a:xfrm>
            <a:off x="2627784" y="4538737"/>
            <a:ext cx="576064" cy="442253"/>
          </a:xfrm>
          <a:prstGeom prst="ellipse">
            <a:avLst/>
          </a:prstGeom>
          <a:noFill/>
          <a:ln w="25400" cap="flat" cmpd="sng" algn="ctr">
            <a:solidFill>
              <a:srgbClr val="FF0000"/>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1"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51" name="円/楕円 50"/>
          <p:cNvSpPr/>
          <p:nvPr/>
        </p:nvSpPr>
        <p:spPr bwMode="auto">
          <a:xfrm>
            <a:off x="1534483" y="3303536"/>
            <a:ext cx="576064" cy="442253"/>
          </a:xfrm>
          <a:prstGeom prst="ellipse">
            <a:avLst/>
          </a:prstGeom>
          <a:noFill/>
          <a:ln w="25400" cap="flat" cmpd="sng" algn="ctr">
            <a:solidFill>
              <a:srgbClr val="FF0000"/>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1"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52" name="円/楕円 51"/>
          <p:cNvSpPr/>
          <p:nvPr/>
        </p:nvSpPr>
        <p:spPr bwMode="auto">
          <a:xfrm>
            <a:off x="1532614" y="2707692"/>
            <a:ext cx="576064" cy="442253"/>
          </a:xfrm>
          <a:prstGeom prst="ellipse">
            <a:avLst/>
          </a:prstGeom>
          <a:noFill/>
          <a:ln w="25400" cap="flat" cmpd="sng" algn="ctr">
            <a:solidFill>
              <a:srgbClr val="FF0000"/>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1"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53" name="円/楕円 52"/>
          <p:cNvSpPr/>
          <p:nvPr/>
        </p:nvSpPr>
        <p:spPr bwMode="auto">
          <a:xfrm>
            <a:off x="1532614" y="2144401"/>
            <a:ext cx="576064" cy="442253"/>
          </a:xfrm>
          <a:prstGeom prst="ellipse">
            <a:avLst/>
          </a:prstGeom>
          <a:noFill/>
          <a:ln w="25400" cap="flat" cmpd="sng" algn="ctr">
            <a:solidFill>
              <a:srgbClr val="FF0000"/>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1"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54" name="円/楕円 53"/>
          <p:cNvSpPr/>
          <p:nvPr/>
        </p:nvSpPr>
        <p:spPr bwMode="auto">
          <a:xfrm>
            <a:off x="6228182" y="4038736"/>
            <a:ext cx="655615" cy="442253"/>
          </a:xfrm>
          <a:prstGeom prst="ellipse">
            <a:avLst/>
          </a:prstGeom>
          <a:noFill/>
          <a:ln w="25400" cap="flat" cmpd="sng" algn="ctr">
            <a:solidFill>
              <a:srgbClr val="FF0000"/>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1"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55" name="円/楕円 54"/>
          <p:cNvSpPr/>
          <p:nvPr/>
        </p:nvSpPr>
        <p:spPr bwMode="auto">
          <a:xfrm>
            <a:off x="6228181" y="3423897"/>
            <a:ext cx="655615" cy="442253"/>
          </a:xfrm>
          <a:prstGeom prst="ellipse">
            <a:avLst/>
          </a:prstGeom>
          <a:noFill/>
          <a:ln w="25400" cap="flat" cmpd="sng" algn="ctr">
            <a:solidFill>
              <a:srgbClr val="FF0000"/>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1"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56" name="円/楕円 55"/>
          <p:cNvSpPr/>
          <p:nvPr/>
        </p:nvSpPr>
        <p:spPr bwMode="auto">
          <a:xfrm>
            <a:off x="6220640" y="2861283"/>
            <a:ext cx="655615" cy="442253"/>
          </a:xfrm>
          <a:prstGeom prst="ellipse">
            <a:avLst/>
          </a:prstGeom>
          <a:noFill/>
          <a:ln w="25400" cap="flat" cmpd="sng" algn="ctr">
            <a:solidFill>
              <a:srgbClr val="FF0000"/>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1"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57" name="円/楕円 56"/>
          <p:cNvSpPr/>
          <p:nvPr/>
        </p:nvSpPr>
        <p:spPr bwMode="auto">
          <a:xfrm>
            <a:off x="6220639" y="2275051"/>
            <a:ext cx="655615" cy="442253"/>
          </a:xfrm>
          <a:prstGeom prst="ellipse">
            <a:avLst/>
          </a:prstGeom>
          <a:noFill/>
          <a:ln w="25400" cap="flat" cmpd="sng" algn="ctr">
            <a:solidFill>
              <a:srgbClr val="FF0000"/>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1"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59" name="フリーフォーム 58"/>
          <p:cNvSpPr/>
          <p:nvPr/>
        </p:nvSpPr>
        <p:spPr>
          <a:xfrm>
            <a:off x="5788821" y="4387049"/>
            <a:ext cx="468217" cy="263347"/>
          </a:xfrm>
          <a:custGeom>
            <a:avLst/>
            <a:gdLst>
              <a:gd name="connsiteX0" fmla="*/ 468217 w 468217"/>
              <a:gd name="connsiteY0" fmla="*/ 263347 h 263347"/>
              <a:gd name="connsiteX1" fmla="*/ 44 w 468217"/>
              <a:gd name="connsiteY1" fmla="*/ 131673 h 263347"/>
              <a:gd name="connsiteX2" fmla="*/ 446271 w 468217"/>
              <a:gd name="connsiteY2" fmla="*/ 0 h 263347"/>
            </a:gdLst>
            <a:ahLst/>
            <a:cxnLst>
              <a:cxn ang="0">
                <a:pos x="connsiteX0" y="connsiteY0"/>
              </a:cxn>
              <a:cxn ang="0">
                <a:pos x="connsiteX1" y="connsiteY1"/>
              </a:cxn>
              <a:cxn ang="0">
                <a:pos x="connsiteX2" y="connsiteY2"/>
              </a:cxn>
            </a:cxnLst>
            <a:rect l="l" t="t" r="r" b="b"/>
            <a:pathLst>
              <a:path w="468217" h="263347">
                <a:moveTo>
                  <a:pt x="468217" y="263347"/>
                </a:moveTo>
                <a:cubicBezTo>
                  <a:pt x="235959" y="219455"/>
                  <a:pt x="3702" y="175564"/>
                  <a:pt x="44" y="131673"/>
                </a:cubicBezTo>
                <a:cubicBezTo>
                  <a:pt x="-3614" y="87782"/>
                  <a:pt x="221328" y="43891"/>
                  <a:pt x="446271" y="0"/>
                </a:cubicBezTo>
              </a:path>
            </a:pathLst>
          </a:custGeom>
          <a:ln w="38100">
            <a:solidFill>
              <a:srgbClr val="FF0000"/>
            </a:solidFill>
            <a:tailEnd type="arrow" w="lg" len="med"/>
          </a:ln>
        </p:spPr>
        <p:txBody>
          <a:bodyPr vert="horz" wrap="none" lIns="91440" tIns="45720" rIns="91440" bIns="45720" numCol="1" rtlCol="0" anchor="ctr"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1"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cxnSp>
        <p:nvCxnSpPr>
          <p:cNvPr id="60" name="直線矢印コネクタ 59"/>
          <p:cNvCxnSpPr/>
          <p:nvPr/>
        </p:nvCxnSpPr>
        <p:spPr bwMode="auto">
          <a:xfrm flipV="1">
            <a:off x="2108678" y="4970785"/>
            <a:ext cx="519106" cy="690463"/>
          </a:xfrm>
          <a:prstGeom prst="straightConnector1">
            <a:avLst/>
          </a:prstGeom>
          <a:solidFill>
            <a:schemeClr val="accent1"/>
          </a:solidFill>
          <a:ln w="31750" cap="flat" cmpd="sng" algn="ctr">
            <a:solidFill>
              <a:srgbClr val="FF0000"/>
            </a:solidFill>
            <a:prstDash val="solid"/>
            <a:round/>
            <a:headEnd type="none" w="med" len="med"/>
            <a:tailEnd type="arrow" w="lg" len="med"/>
          </a:ln>
          <a:effectLst/>
        </p:spPr>
      </p:cxnSp>
      <p:sp>
        <p:nvSpPr>
          <p:cNvPr id="62" name="フリーフォーム 61"/>
          <p:cNvSpPr/>
          <p:nvPr/>
        </p:nvSpPr>
        <p:spPr>
          <a:xfrm>
            <a:off x="1030226" y="2523744"/>
            <a:ext cx="535227" cy="3035808"/>
          </a:xfrm>
          <a:custGeom>
            <a:avLst/>
            <a:gdLst>
              <a:gd name="connsiteX0" fmla="*/ 418184 w 535227"/>
              <a:gd name="connsiteY0" fmla="*/ 3035808 h 3035808"/>
              <a:gd name="connsiteX1" fmla="*/ 1217 w 535227"/>
              <a:gd name="connsiteY1" fmla="*/ 1477670 h 3035808"/>
              <a:gd name="connsiteX2" fmla="*/ 535227 w 535227"/>
              <a:gd name="connsiteY2" fmla="*/ 0 h 3035808"/>
            </a:gdLst>
            <a:ahLst/>
            <a:cxnLst>
              <a:cxn ang="0">
                <a:pos x="connsiteX0" y="connsiteY0"/>
              </a:cxn>
              <a:cxn ang="0">
                <a:pos x="connsiteX1" y="connsiteY1"/>
              </a:cxn>
              <a:cxn ang="0">
                <a:pos x="connsiteX2" y="connsiteY2"/>
              </a:cxn>
            </a:cxnLst>
            <a:rect l="l" t="t" r="r" b="b"/>
            <a:pathLst>
              <a:path w="535227" h="3035808">
                <a:moveTo>
                  <a:pt x="418184" y="3035808"/>
                </a:moveTo>
                <a:cubicBezTo>
                  <a:pt x="199947" y="2509723"/>
                  <a:pt x="-18290" y="1983638"/>
                  <a:pt x="1217" y="1477670"/>
                </a:cubicBezTo>
                <a:cubicBezTo>
                  <a:pt x="20724" y="971702"/>
                  <a:pt x="277975" y="485851"/>
                  <a:pt x="535227" y="0"/>
                </a:cubicBezTo>
              </a:path>
            </a:pathLst>
          </a:custGeom>
          <a:ln w="38100">
            <a:solidFill>
              <a:srgbClr val="FF0000"/>
            </a:solidFill>
            <a:tailEnd type="arrow" w="lg" len="med"/>
          </a:ln>
        </p:spPr>
        <p:txBody>
          <a:bodyPr vert="horz" wrap="none" lIns="91440" tIns="45720" rIns="91440" bIns="45720" numCol="1" rtlCol="0" anchor="ctr"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1"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63" name="フリーフォーム 62"/>
          <p:cNvSpPr/>
          <p:nvPr/>
        </p:nvSpPr>
        <p:spPr>
          <a:xfrm>
            <a:off x="5771295" y="2640787"/>
            <a:ext cx="490516" cy="1880007"/>
          </a:xfrm>
          <a:custGeom>
            <a:avLst/>
            <a:gdLst>
              <a:gd name="connsiteX0" fmla="*/ 424679 w 490516"/>
              <a:gd name="connsiteY0" fmla="*/ 1880007 h 1880007"/>
              <a:gd name="connsiteX1" fmla="*/ 398 w 490516"/>
              <a:gd name="connsiteY1" fmla="*/ 972922 h 1880007"/>
              <a:gd name="connsiteX2" fmla="*/ 490516 w 490516"/>
              <a:gd name="connsiteY2" fmla="*/ 0 h 1880007"/>
            </a:gdLst>
            <a:ahLst/>
            <a:cxnLst>
              <a:cxn ang="0">
                <a:pos x="connsiteX0" y="connsiteY0"/>
              </a:cxn>
              <a:cxn ang="0">
                <a:pos x="connsiteX1" y="connsiteY1"/>
              </a:cxn>
              <a:cxn ang="0">
                <a:pos x="connsiteX2" y="connsiteY2"/>
              </a:cxn>
            </a:cxnLst>
            <a:rect l="l" t="t" r="r" b="b"/>
            <a:pathLst>
              <a:path w="490516" h="1880007">
                <a:moveTo>
                  <a:pt x="424679" y="1880007"/>
                </a:moveTo>
                <a:cubicBezTo>
                  <a:pt x="207052" y="1583131"/>
                  <a:pt x="-10575" y="1286256"/>
                  <a:pt x="398" y="972922"/>
                </a:cubicBezTo>
                <a:cubicBezTo>
                  <a:pt x="11371" y="659587"/>
                  <a:pt x="250943" y="329793"/>
                  <a:pt x="490516" y="0"/>
                </a:cubicBezTo>
              </a:path>
            </a:pathLst>
          </a:custGeom>
          <a:ln w="38100">
            <a:solidFill>
              <a:srgbClr val="FF0000"/>
            </a:solidFill>
            <a:tailEnd type="arrow" w="lg" len="med"/>
          </a:ln>
        </p:spPr>
        <p:txBody>
          <a:bodyPr vert="horz" wrap="none" lIns="91440" tIns="45720" rIns="91440" bIns="45720" numCol="1" rtlCol="0" anchor="ctr"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1"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7168" name="フリーフォーム 7167"/>
          <p:cNvSpPr/>
          <p:nvPr/>
        </p:nvSpPr>
        <p:spPr>
          <a:xfrm>
            <a:off x="1052380" y="3108960"/>
            <a:ext cx="491127" cy="2611526"/>
          </a:xfrm>
          <a:custGeom>
            <a:avLst/>
            <a:gdLst>
              <a:gd name="connsiteX0" fmla="*/ 388714 w 491127"/>
              <a:gd name="connsiteY0" fmla="*/ 2611526 h 2611526"/>
              <a:gd name="connsiteX1" fmla="*/ 1009 w 491127"/>
              <a:gd name="connsiteY1" fmla="*/ 1360627 h 2611526"/>
              <a:gd name="connsiteX2" fmla="*/ 491127 w 491127"/>
              <a:gd name="connsiteY2" fmla="*/ 0 h 2611526"/>
            </a:gdLst>
            <a:ahLst/>
            <a:cxnLst>
              <a:cxn ang="0">
                <a:pos x="connsiteX0" y="connsiteY0"/>
              </a:cxn>
              <a:cxn ang="0">
                <a:pos x="connsiteX1" y="connsiteY1"/>
              </a:cxn>
              <a:cxn ang="0">
                <a:pos x="connsiteX2" y="connsiteY2"/>
              </a:cxn>
            </a:cxnLst>
            <a:rect l="l" t="t" r="r" b="b"/>
            <a:pathLst>
              <a:path w="491127" h="2611526">
                <a:moveTo>
                  <a:pt x="388714" y="2611526"/>
                </a:moveTo>
                <a:cubicBezTo>
                  <a:pt x="186327" y="2203703"/>
                  <a:pt x="-16060" y="1795881"/>
                  <a:pt x="1009" y="1360627"/>
                </a:cubicBezTo>
                <a:cubicBezTo>
                  <a:pt x="18078" y="925373"/>
                  <a:pt x="254602" y="462686"/>
                  <a:pt x="491127" y="0"/>
                </a:cubicBezTo>
              </a:path>
            </a:pathLst>
          </a:custGeom>
          <a:ln w="38100">
            <a:solidFill>
              <a:srgbClr val="FF0000"/>
            </a:solidFill>
            <a:tailEnd type="arrow" w="lg" len="med"/>
          </a:ln>
        </p:spPr>
        <p:txBody>
          <a:bodyPr vert="horz" wrap="none" lIns="91440" tIns="45720" rIns="91440" bIns="45720" numCol="1" rtlCol="0" anchor="ctr"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1"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7169" name="フリーフォーム 7168"/>
          <p:cNvSpPr/>
          <p:nvPr/>
        </p:nvSpPr>
        <p:spPr>
          <a:xfrm>
            <a:off x="5756833" y="3226003"/>
            <a:ext cx="504978" cy="1419149"/>
          </a:xfrm>
          <a:custGeom>
            <a:avLst/>
            <a:gdLst>
              <a:gd name="connsiteX0" fmla="*/ 453772 w 504978"/>
              <a:gd name="connsiteY0" fmla="*/ 1419149 h 1419149"/>
              <a:gd name="connsiteX1" fmla="*/ 229 w 504978"/>
              <a:gd name="connsiteY1" fmla="*/ 563271 h 1419149"/>
              <a:gd name="connsiteX2" fmla="*/ 504978 w 504978"/>
              <a:gd name="connsiteY2" fmla="*/ 0 h 1419149"/>
            </a:gdLst>
            <a:ahLst/>
            <a:cxnLst>
              <a:cxn ang="0">
                <a:pos x="connsiteX0" y="connsiteY0"/>
              </a:cxn>
              <a:cxn ang="0">
                <a:pos x="connsiteX1" y="connsiteY1"/>
              </a:cxn>
              <a:cxn ang="0">
                <a:pos x="connsiteX2" y="connsiteY2"/>
              </a:cxn>
            </a:cxnLst>
            <a:rect l="l" t="t" r="r" b="b"/>
            <a:pathLst>
              <a:path w="504978" h="1419149">
                <a:moveTo>
                  <a:pt x="453772" y="1419149"/>
                </a:moveTo>
                <a:cubicBezTo>
                  <a:pt x="222733" y="1109472"/>
                  <a:pt x="-8305" y="799796"/>
                  <a:pt x="229" y="563271"/>
                </a:cubicBezTo>
                <a:cubicBezTo>
                  <a:pt x="8763" y="326746"/>
                  <a:pt x="256870" y="163373"/>
                  <a:pt x="504978" y="0"/>
                </a:cubicBezTo>
              </a:path>
            </a:pathLst>
          </a:custGeom>
          <a:ln w="38100">
            <a:solidFill>
              <a:srgbClr val="FF0000"/>
            </a:solidFill>
            <a:tailEnd type="arrow" w="lg" len="med"/>
          </a:ln>
        </p:spPr>
        <p:txBody>
          <a:bodyPr vert="horz" wrap="none" lIns="91440" tIns="45720" rIns="91440" bIns="45720" numCol="1" rtlCol="0" anchor="ctr"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1"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grpSp>
        <p:nvGrpSpPr>
          <p:cNvPr id="7181" name="グループ化 7180"/>
          <p:cNvGrpSpPr/>
          <p:nvPr/>
        </p:nvGrpSpPr>
        <p:grpSpPr>
          <a:xfrm>
            <a:off x="943661" y="1821485"/>
            <a:ext cx="621792" cy="4498848"/>
            <a:chOff x="943661" y="1821485"/>
            <a:chExt cx="621792" cy="4498848"/>
          </a:xfrm>
        </p:grpSpPr>
        <p:cxnSp>
          <p:nvCxnSpPr>
            <p:cNvPr id="7177" name="直線コネクタ 7176"/>
            <p:cNvCxnSpPr/>
            <p:nvPr/>
          </p:nvCxnSpPr>
          <p:spPr bwMode="auto">
            <a:xfrm flipH="1" flipV="1">
              <a:off x="943661" y="1821485"/>
              <a:ext cx="621792" cy="4498848"/>
            </a:xfrm>
            <a:prstGeom prst="line">
              <a:avLst/>
            </a:prstGeom>
            <a:solidFill>
              <a:schemeClr val="accent1"/>
            </a:solidFill>
            <a:ln w="38100" cap="flat" cmpd="sng" algn="ctr">
              <a:solidFill>
                <a:srgbClr val="FF0000"/>
              </a:solidFill>
              <a:prstDash val="solid"/>
              <a:round/>
              <a:headEnd type="none" w="med" len="med"/>
              <a:tailEnd type="none" w="med" len="med"/>
            </a:ln>
            <a:effectLst/>
          </p:spPr>
        </p:cxnSp>
        <p:cxnSp>
          <p:nvCxnSpPr>
            <p:cNvPr id="75" name="直線コネクタ 74"/>
            <p:cNvCxnSpPr/>
            <p:nvPr/>
          </p:nvCxnSpPr>
          <p:spPr bwMode="auto">
            <a:xfrm flipH="1" flipV="1">
              <a:off x="943661" y="1828801"/>
              <a:ext cx="604003" cy="1552230"/>
            </a:xfrm>
            <a:prstGeom prst="line">
              <a:avLst/>
            </a:prstGeom>
            <a:solidFill>
              <a:schemeClr val="accent1"/>
            </a:solidFill>
            <a:ln w="38100" cap="flat" cmpd="sng" algn="ctr">
              <a:solidFill>
                <a:srgbClr val="FF0000"/>
              </a:solidFill>
              <a:prstDash val="solid"/>
              <a:round/>
              <a:headEnd type="arrow" w="lg" len="med"/>
              <a:tailEnd type="none" w="med" len="med"/>
            </a:ln>
            <a:effectLst/>
          </p:spPr>
        </p:cxnSp>
      </p:grpSp>
      <p:grpSp>
        <p:nvGrpSpPr>
          <p:cNvPr id="7185" name="グループ化 7184"/>
          <p:cNvGrpSpPr/>
          <p:nvPr/>
        </p:nvGrpSpPr>
        <p:grpSpPr>
          <a:xfrm>
            <a:off x="5654650" y="1945843"/>
            <a:ext cx="669544" cy="3323505"/>
            <a:chOff x="5654650" y="1945843"/>
            <a:chExt cx="669544" cy="3323505"/>
          </a:xfrm>
        </p:grpSpPr>
        <p:cxnSp>
          <p:nvCxnSpPr>
            <p:cNvPr id="80" name="直線コネクタ 79"/>
            <p:cNvCxnSpPr/>
            <p:nvPr/>
          </p:nvCxnSpPr>
          <p:spPr bwMode="auto">
            <a:xfrm flipH="1" flipV="1">
              <a:off x="5654650" y="1945843"/>
              <a:ext cx="610156" cy="3323505"/>
            </a:xfrm>
            <a:prstGeom prst="line">
              <a:avLst/>
            </a:prstGeom>
            <a:solidFill>
              <a:schemeClr val="accent1"/>
            </a:solidFill>
            <a:ln w="38100" cap="flat" cmpd="sng" algn="ctr">
              <a:solidFill>
                <a:srgbClr val="FF0000"/>
              </a:solidFill>
              <a:prstDash val="solid"/>
              <a:round/>
              <a:headEnd type="none" w="med" len="med"/>
              <a:tailEnd type="none" w="med" len="med"/>
            </a:ln>
            <a:effectLst/>
          </p:spPr>
        </p:cxnSp>
        <p:cxnSp>
          <p:nvCxnSpPr>
            <p:cNvPr id="81" name="直線コネクタ 80"/>
            <p:cNvCxnSpPr>
              <a:stCxn id="55" idx="1"/>
            </p:cNvCxnSpPr>
            <p:nvPr/>
          </p:nvCxnSpPr>
          <p:spPr bwMode="auto">
            <a:xfrm flipH="1" flipV="1">
              <a:off x="5661965" y="1945844"/>
              <a:ext cx="662229" cy="1542819"/>
            </a:xfrm>
            <a:prstGeom prst="line">
              <a:avLst/>
            </a:prstGeom>
            <a:solidFill>
              <a:schemeClr val="accent1"/>
            </a:solidFill>
            <a:ln w="38100" cap="flat" cmpd="sng" algn="ctr">
              <a:solidFill>
                <a:srgbClr val="FF0000"/>
              </a:solidFill>
              <a:prstDash val="solid"/>
              <a:round/>
              <a:headEnd type="arrow" w="lg" len="med"/>
              <a:tailEnd type="none" w="med" len="med"/>
            </a:ln>
            <a:effectLst/>
          </p:spPr>
        </p:cxnSp>
      </p:grpSp>
      <p:sp>
        <p:nvSpPr>
          <p:cNvPr id="66" name="テキスト ボックス 65"/>
          <p:cNvSpPr txBox="1"/>
          <p:nvPr/>
        </p:nvSpPr>
        <p:spPr>
          <a:xfrm>
            <a:off x="2555776" y="5517232"/>
            <a:ext cx="504056" cy="461665"/>
          </a:xfrm>
          <a:prstGeom prst="rect">
            <a:avLst/>
          </a:prstGeom>
          <a:noFill/>
        </p:spPr>
        <p:txBody>
          <a:bodyPr wrap="square" rtlCol="0">
            <a:spAutoFit/>
          </a:bodyPr>
          <a:lstStyle/>
          <a:p>
            <a:r>
              <a:rPr lang="en-US" altLang="ja-JP" dirty="0" smtClean="0"/>
              <a:t>7</a:t>
            </a:r>
            <a:r>
              <a:rPr kumimoji="1" lang="en-US" altLang="ja-JP" dirty="0" smtClean="0"/>
              <a:t>0</a:t>
            </a:r>
            <a:endParaRPr kumimoji="1" lang="ja-JP" altLang="en-US" dirty="0"/>
          </a:p>
        </p:txBody>
      </p:sp>
      <p:sp>
        <p:nvSpPr>
          <p:cNvPr id="4" name="スライド番号プレースホルダー 3"/>
          <p:cNvSpPr>
            <a:spLocks noGrp="1"/>
          </p:cNvSpPr>
          <p:nvPr>
            <p:ph type="sldNum" sz="quarter" idx="12"/>
          </p:nvPr>
        </p:nvSpPr>
        <p:spPr/>
        <p:txBody>
          <a:bodyPr/>
          <a:lstStyle/>
          <a:p>
            <a:fld id="{487D7C85-7EC1-4C48-83E8-12241FCB48DE}" type="slidenum">
              <a:rPr lang="en-US" altLang="ja-JP" smtClean="0"/>
              <a:pPr/>
              <a:t>11</a:t>
            </a:fld>
            <a:endParaRPr lang="en-US" altLang="ja-JP"/>
          </a:p>
        </p:txBody>
      </p:sp>
    </p:spTree>
    <p:extLst>
      <p:ext uri="{BB962C8B-B14F-4D97-AF65-F5344CB8AC3E}">
        <p14:creationId xmlns:p14="http://schemas.microsoft.com/office/powerpoint/2010/main" val="31168714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290">
                                          <p:stCondLst>
                                            <p:cond delay="0"/>
                                          </p:stCondLst>
                                        </p:cTn>
                                        <p:tgtEl>
                                          <p:spTgt spid="2"/>
                                        </p:tgtEl>
                                      </p:cBhvr>
                                    </p:animEffect>
                                    <p:anim calcmode="lin" valueType="num">
                                      <p:cBhvr>
                                        <p:cTn id="8" dur="911" tmFilter="0,0; 0.14,0.36; 0.43,0.73; 0.71,0.91; 1.0,1.0">
                                          <p:stCondLst>
                                            <p:cond delay="0"/>
                                          </p:stCondLst>
                                        </p:cTn>
                                        <p:tgtEl>
                                          <p:spTgt spid="2"/>
                                        </p:tgtEl>
                                        <p:attrNameLst>
                                          <p:attrName>ppt_x</p:attrName>
                                        </p:attrNameLst>
                                      </p:cBhvr>
                                      <p:tavLst>
                                        <p:tav tm="0">
                                          <p:val>
                                            <p:strVal val="#ppt_x-0.25"/>
                                          </p:val>
                                        </p:tav>
                                        <p:tav tm="100000">
                                          <p:val>
                                            <p:strVal val="#ppt_x"/>
                                          </p:val>
                                        </p:tav>
                                      </p:tavLst>
                                    </p:anim>
                                    <p:anim calcmode="lin" valueType="num">
                                      <p:cBhvr>
                                        <p:cTn id="9" dur="332" tmFilter="0.0,0.0; 0.25,0.07; 0.50,0.2; 0.75,0.467; 1.0,1.0">
                                          <p:stCondLst>
                                            <p:cond delay="0"/>
                                          </p:stCondLst>
                                        </p:cTn>
                                        <p:tgtEl>
                                          <p:spTgt spid="2"/>
                                        </p:tgtEl>
                                        <p:attrNameLst>
                                          <p:attrName>ppt_y</p:attrName>
                                        </p:attrNameLst>
                                      </p:cBhvr>
                                      <p:tavLst>
                                        <p:tav tm="0" fmla="#ppt_y-sin(pi*$)/3">
                                          <p:val>
                                            <p:fltVal val="0.5"/>
                                          </p:val>
                                        </p:tav>
                                        <p:tav tm="100000">
                                          <p:val>
                                            <p:fltVal val="1"/>
                                          </p:val>
                                        </p:tav>
                                      </p:tavLst>
                                    </p:anim>
                                    <p:anim calcmode="lin" valueType="num">
                                      <p:cBhvr>
                                        <p:cTn id="10" dur="332" tmFilter="0, 0; 0.125,0.2665; 0.25,0.4; 0.375,0.465; 0.5,0.5;  0.625,0.535; 0.75,0.6; 0.875,0.7335; 1,1">
                                          <p:stCondLst>
                                            <p:cond delay="332"/>
                                          </p:stCondLst>
                                        </p:cTn>
                                        <p:tgtEl>
                                          <p:spTgt spid="2"/>
                                        </p:tgtEl>
                                        <p:attrNameLst>
                                          <p:attrName>ppt_y</p:attrName>
                                        </p:attrNameLst>
                                      </p:cBhvr>
                                      <p:tavLst>
                                        <p:tav tm="0" fmla="#ppt_y-sin(pi*$)/9">
                                          <p:val>
                                            <p:fltVal val="0"/>
                                          </p:val>
                                        </p:tav>
                                        <p:tav tm="100000">
                                          <p:val>
                                            <p:fltVal val="1"/>
                                          </p:val>
                                        </p:tav>
                                      </p:tavLst>
                                    </p:anim>
                                    <p:anim calcmode="lin" valueType="num">
                                      <p:cBhvr>
                                        <p:cTn id="11" dur="166" tmFilter="0, 0; 0.125,0.2665; 0.25,0.4; 0.375,0.465; 0.5,0.5;  0.625,0.535; 0.75,0.6; 0.875,0.7335; 1,1">
                                          <p:stCondLst>
                                            <p:cond delay="662"/>
                                          </p:stCondLst>
                                        </p:cTn>
                                        <p:tgtEl>
                                          <p:spTgt spid="2"/>
                                        </p:tgtEl>
                                        <p:attrNameLst>
                                          <p:attrName>ppt_y</p:attrName>
                                        </p:attrNameLst>
                                      </p:cBhvr>
                                      <p:tavLst>
                                        <p:tav tm="0" fmla="#ppt_y-sin(pi*$)/27">
                                          <p:val>
                                            <p:fltVal val="0"/>
                                          </p:val>
                                        </p:tav>
                                        <p:tav tm="100000">
                                          <p:val>
                                            <p:fltVal val="1"/>
                                          </p:val>
                                        </p:tav>
                                      </p:tavLst>
                                    </p:anim>
                                    <p:anim calcmode="lin" valueType="num">
                                      <p:cBhvr>
                                        <p:cTn id="12" dur="82" tmFilter="0, 0; 0.125,0.2665; 0.25,0.4; 0.375,0.465; 0.5,0.5;  0.625,0.535; 0.75,0.6; 0.875,0.7335; 1,1">
                                          <p:stCondLst>
                                            <p:cond delay="828"/>
                                          </p:stCondLst>
                                        </p:cTn>
                                        <p:tgtEl>
                                          <p:spTgt spid="2"/>
                                        </p:tgtEl>
                                        <p:attrNameLst>
                                          <p:attrName>ppt_y</p:attrName>
                                        </p:attrNameLst>
                                      </p:cBhvr>
                                      <p:tavLst>
                                        <p:tav tm="0" fmla="#ppt_y-sin(pi*$)/81">
                                          <p:val>
                                            <p:fltVal val="0"/>
                                          </p:val>
                                        </p:tav>
                                        <p:tav tm="100000">
                                          <p:val>
                                            <p:fltVal val="1"/>
                                          </p:val>
                                        </p:tav>
                                      </p:tavLst>
                                    </p:anim>
                                    <p:animScale>
                                      <p:cBhvr>
                                        <p:cTn id="13" dur="13">
                                          <p:stCondLst>
                                            <p:cond delay="325"/>
                                          </p:stCondLst>
                                        </p:cTn>
                                        <p:tgtEl>
                                          <p:spTgt spid="2"/>
                                        </p:tgtEl>
                                      </p:cBhvr>
                                      <p:to x="100000" y="60000"/>
                                    </p:animScale>
                                    <p:animScale>
                                      <p:cBhvr>
                                        <p:cTn id="14" dur="83" decel="50000">
                                          <p:stCondLst>
                                            <p:cond delay="338"/>
                                          </p:stCondLst>
                                        </p:cTn>
                                        <p:tgtEl>
                                          <p:spTgt spid="2"/>
                                        </p:tgtEl>
                                      </p:cBhvr>
                                      <p:to x="100000" y="100000"/>
                                    </p:animScale>
                                    <p:animScale>
                                      <p:cBhvr>
                                        <p:cTn id="15" dur="13">
                                          <p:stCondLst>
                                            <p:cond delay="656"/>
                                          </p:stCondLst>
                                        </p:cTn>
                                        <p:tgtEl>
                                          <p:spTgt spid="2"/>
                                        </p:tgtEl>
                                      </p:cBhvr>
                                      <p:to x="100000" y="80000"/>
                                    </p:animScale>
                                    <p:animScale>
                                      <p:cBhvr>
                                        <p:cTn id="16" dur="83" decel="50000">
                                          <p:stCondLst>
                                            <p:cond delay="669"/>
                                          </p:stCondLst>
                                        </p:cTn>
                                        <p:tgtEl>
                                          <p:spTgt spid="2"/>
                                        </p:tgtEl>
                                      </p:cBhvr>
                                      <p:to x="100000" y="100000"/>
                                    </p:animScale>
                                    <p:animScale>
                                      <p:cBhvr>
                                        <p:cTn id="17" dur="13">
                                          <p:stCondLst>
                                            <p:cond delay="821"/>
                                          </p:stCondLst>
                                        </p:cTn>
                                        <p:tgtEl>
                                          <p:spTgt spid="2"/>
                                        </p:tgtEl>
                                      </p:cBhvr>
                                      <p:to x="100000" y="90000"/>
                                    </p:animScale>
                                    <p:animScale>
                                      <p:cBhvr>
                                        <p:cTn id="18" dur="83" decel="50000">
                                          <p:stCondLst>
                                            <p:cond delay="834"/>
                                          </p:stCondLst>
                                        </p:cTn>
                                        <p:tgtEl>
                                          <p:spTgt spid="2"/>
                                        </p:tgtEl>
                                      </p:cBhvr>
                                      <p:to x="100000" y="100000"/>
                                    </p:animScale>
                                    <p:animScale>
                                      <p:cBhvr>
                                        <p:cTn id="19" dur="13">
                                          <p:stCondLst>
                                            <p:cond delay="904"/>
                                          </p:stCondLst>
                                        </p:cTn>
                                        <p:tgtEl>
                                          <p:spTgt spid="2"/>
                                        </p:tgtEl>
                                      </p:cBhvr>
                                      <p:to x="100000" y="95000"/>
                                    </p:animScale>
                                    <p:animScale>
                                      <p:cBhvr>
                                        <p:cTn id="20" dur="83" decel="50000">
                                          <p:stCondLst>
                                            <p:cond delay="917"/>
                                          </p:stCondLst>
                                        </p:cTn>
                                        <p:tgtEl>
                                          <p:spTgt spid="2"/>
                                        </p:tgtEl>
                                      </p:cBhvr>
                                      <p:to x="100000" y="100000"/>
                                    </p:animScale>
                                  </p:childTnLst>
                                </p:cTn>
                              </p:par>
                              <p:par>
                                <p:cTn id="21" presetID="26" presetClass="entr" presetSubtype="0" fill="hold" grpId="0" nodeType="withEffect">
                                  <p:stCondLst>
                                    <p:cond delay="0"/>
                                  </p:stCondLst>
                                  <p:childTnLst>
                                    <p:set>
                                      <p:cBhvr>
                                        <p:cTn id="22" dur="1" fill="hold">
                                          <p:stCondLst>
                                            <p:cond delay="0"/>
                                          </p:stCondLst>
                                        </p:cTn>
                                        <p:tgtEl>
                                          <p:spTgt spid="66"/>
                                        </p:tgtEl>
                                        <p:attrNameLst>
                                          <p:attrName>style.visibility</p:attrName>
                                        </p:attrNameLst>
                                      </p:cBhvr>
                                      <p:to>
                                        <p:strVal val="visible"/>
                                      </p:to>
                                    </p:set>
                                    <p:animEffect transition="in" filter="wipe(down)">
                                      <p:cBhvr>
                                        <p:cTn id="23" dur="290">
                                          <p:stCondLst>
                                            <p:cond delay="0"/>
                                          </p:stCondLst>
                                        </p:cTn>
                                        <p:tgtEl>
                                          <p:spTgt spid="66"/>
                                        </p:tgtEl>
                                      </p:cBhvr>
                                    </p:animEffect>
                                    <p:anim calcmode="lin" valueType="num">
                                      <p:cBhvr>
                                        <p:cTn id="24" dur="911" tmFilter="0,0; 0.14,0.36; 0.43,0.73; 0.71,0.91; 1.0,1.0">
                                          <p:stCondLst>
                                            <p:cond delay="0"/>
                                          </p:stCondLst>
                                        </p:cTn>
                                        <p:tgtEl>
                                          <p:spTgt spid="66"/>
                                        </p:tgtEl>
                                        <p:attrNameLst>
                                          <p:attrName>ppt_x</p:attrName>
                                        </p:attrNameLst>
                                      </p:cBhvr>
                                      <p:tavLst>
                                        <p:tav tm="0">
                                          <p:val>
                                            <p:strVal val="#ppt_x-0.25"/>
                                          </p:val>
                                        </p:tav>
                                        <p:tav tm="100000">
                                          <p:val>
                                            <p:strVal val="#ppt_x"/>
                                          </p:val>
                                        </p:tav>
                                      </p:tavLst>
                                    </p:anim>
                                    <p:anim calcmode="lin" valueType="num">
                                      <p:cBhvr>
                                        <p:cTn id="25" dur="332" tmFilter="0.0,0.0; 0.25,0.07; 0.50,0.2; 0.75,0.467; 1.0,1.0">
                                          <p:stCondLst>
                                            <p:cond delay="0"/>
                                          </p:stCondLst>
                                        </p:cTn>
                                        <p:tgtEl>
                                          <p:spTgt spid="66"/>
                                        </p:tgtEl>
                                        <p:attrNameLst>
                                          <p:attrName>ppt_y</p:attrName>
                                        </p:attrNameLst>
                                      </p:cBhvr>
                                      <p:tavLst>
                                        <p:tav tm="0" fmla="#ppt_y-sin(pi*$)/3">
                                          <p:val>
                                            <p:fltVal val="0.5"/>
                                          </p:val>
                                        </p:tav>
                                        <p:tav tm="100000">
                                          <p:val>
                                            <p:fltVal val="1"/>
                                          </p:val>
                                        </p:tav>
                                      </p:tavLst>
                                    </p:anim>
                                    <p:anim calcmode="lin" valueType="num">
                                      <p:cBhvr>
                                        <p:cTn id="26" dur="332" tmFilter="0, 0; 0.125,0.2665; 0.25,0.4; 0.375,0.465; 0.5,0.5;  0.625,0.535; 0.75,0.6; 0.875,0.7335; 1,1">
                                          <p:stCondLst>
                                            <p:cond delay="332"/>
                                          </p:stCondLst>
                                        </p:cTn>
                                        <p:tgtEl>
                                          <p:spTgt spid="66"/>
                                        </p:tgtEl>
                                        <p:attrNameLst>
                                          <p:attrName>ppt_y</p:attrName>
                                        </p:attrNameLst>
                                      </p:cBhvr>
                                      <p:tavLst>
                                        <p:tav tm="0" fmla="#ppt_y-sin(pi*$)/9">
                                          <p:val>
                                            <p:fltVal val="0"/>
                                          </p:val>
                                        </p:tav>
                                        <p:tav tm="100000">
                                          <p:val>
                                            <p:fltVal val="1"/>
                                          </p:val>
                                        </p:tav>
                                      </p:tavLst>
                                    </p:anim>
                                    <p:anim calcmode="lin" valueType="num">
                                      <p:cBhvr>
                                        <p:cTn id="27" dur="166" tmFilter="0, 0; 0.125,0.2665; 0.25,0.4; 0.375,0.465; 0.5,0.5;  0.625,0.535; 0.75,0.6; 0.875,0.7335; 1,1">
                                          <p:stCondLst>
                                            <p:cond delay="662"/>
                                          </p:stCondLst>
                                        </p:cTn>
                                        <p:tgtEl>
                                          <p:spTgt spid="66"/>
                                        </p:tgtEl>
                                        <p:attrNameLst>
                                          <p:attrName>ppt_y</p:attrName>
                                        </p:attrNameLst>
                                      </p:cBhvr>
                                      <p:tavLst>
                                        <p:tav tm="0" fmla="#ppt_y-sin(pi*$)/27">
                                          <p:val>
                                            <p:fltVal val="0"/>
                                          </p:val>
                                        </p:tav>
                                        <p:tav tm="100000">
                                          <p:val>
                                            <p:fltVal val="1"/>
                                          </p:val>
                                        </p:tav>
                                      </p:tavLst>
                                    </p:anim>
                                    <p:anim calcmode="lin" valueType="num">
                                      <p:cBhvr>
                                        <p:cTn id="28" dur="82" tmFilter="0, 0; 0.125,0.2665; 0.25,0.4; 0.375,0.465; 0.5,0.5;  0.625,0.535; 0.75,0.6; 0.875,0.7335; 1,1">
                                          <p:stCondLst>
                                            <p:cond delay="828"/>
                                          </p:stCondLst>
                                        </p:cTn>
                                        <p:tgtEl>
                                          <p:spTgt spid="66"/>
                                        </p:tgtEl>
                                        <p:attrNameLst>
                                          <p:attrName>ppt_y</p:attrName>
                                        </p:attrNameLst>
                                      </p:cBhvr>
                                      <p:tavLst>
                                        <p:tav tm="0" fmla="#ppt_y-sin(pi*$)/81">
                                          <p:val>
                                            <p:fltVal val="0"/>
                                          </p:val>
                                        </p:tav>
                                        <p:tav tm="100000">
                                          <p:val>
                                            <p:fltVal val="1"/>
                                          </p:val>
                                        </p:tav>
                                      </p:tavLst>
                                    </p:anim>
                                    <p:animScale>
                                      <p:cBhvr>
                                        <p:cTn id="29" dur="13">
                                          <p:stCondLst>
                                            <p:cond delay="325"/>
                                          </p:stCondLst>
                                        </p:cTn>
                                        <p:tgtEl>
                                          <p:spTgt spid="66"/>
                                        </p:tgtEl>
                                      </p:cBhvr>
                                      <p:to x="100000" y="60000"/>
                                    </p:animScale>
                                    <p:animScale>
                                      <p:cBhvr>
                                        <p:cTn id="30" dur="83" decel="50000">
                                          <p:stCondLst>
                                            <p:cond delay="338"/>
                                          </p:stCondLst>
                                        </p:cTn>
                                        <p:tgtEl>
                                          <p:spTgt spid="66"/>
                                        </p:tgtEl>
                                      </p:cBhvr>
                                      <p:to x="100000" y="100000"/>
                                    </p:animScale>
                                    <p:animScale>
                                      <p:cBhvr>
                                        <p:cTn id="31" dur="13">
                                          <p:stCondLst>
                                            <p:cond delay="656"/>
                                          </p:stCondLst>
                                        </p:cTn>
                                        <p:tgtEl>
                                          <p:spTgt spid="66"/>
                                        </p:tgtEl>
                                      </p:cBhvr>
                                      <p:to x="100000" y="80000"/>
                                    </p:animScale>
                                    <p:animScale>
                                      <p:cBhvr>
                                        <p:cTn id="32" dur="83" decel="50000">
                                          <p:stCondLst>
                                            <p:cond delay="669"/>
                                          </p:stCondLst>
                                        </p:cTn>
                                        <p:tgtEl>
                                          <p:spTgt spid="66"/>
                                        </p:tgtEl>
                                      </p:cBhvr>
                                      <p:to x="100000" y="100000"/>
                                    </p:animScale>
                                    <p:animScale>
                                      <p:cBhvr>
                                        <p:cTn id="33" dur="13">
                                          <p:stCondLst>
                                            <p:cond delay="821"/>
                                          </p:stCondLst>
                                        </p:cTn>
                                        <p:tgtEl>
                                          <p:spTgt spid="66"/>
                                        </p:tgtEl>
                                      </p:cBhvr>
                                      <p:to x="100000" y="90000"/>
                                    </p:animScale>
                                    <p:animScale>
                                      <p:cBhvr>
                                        <p:cTn id="34" dur="83" decel="50000">
                                          <p:stCondLst>
                                            <p:cond delay="834"/>
                                          </p:stCondLst>
                                        </p:cTn>
                                        <p:tgtEl>
                                          <p:spTgt spid="66"/>
                                        </p:tgtEl>
                                      </p:cBhvr>
                                      <p:to x="100000" y="100000"/>
                                    </p:animScale>
                                    <p:animScale>
                                      <p:cBhvr>
                                        <p:cTn id="35" dur="13">
                                          <p:stCondLst>
                                            <p:cond delay="904"/>
                                          </p:stCondLst>
                                        </p:cTn>
                                        <p:tgtEl>
                                          <p:spTgt spid="66"/>
                                        </p:tgtEl>
                                      </p:cBhvr>
                                      <p:to x="100000" y="95000"/>
                                    </p:animScale>
                                    <p:animScale>
                                      <p:cBhvr>
                                        <p:cTn id="36" dur="83" decel="50000">
                                          <p:stCondLst>
                                            <p:cond delay="917"/>
                                          </p:stCondLst>
                                        </p:cTn>
                                        <p:tgtEl>
                                          <p:spTgt spid="66"/>
                                        </p:tgtEl>
                                      </p:cBhvr>
                                      <p:to x="100000" y="100000"/>
                                    </p:animScale>
                                  </p:childTnLst>
                                </p:cTn>
                              </p:par>
                            </p:childTnLst>
                          </p:cTn>
                        </p:par>
                      </p:childTnLst>
                    </p:cTn>
                  </p:par>
                  <p:par>
                    <p:cTn id="37" fill="hold">
                      <p:stCondLst>
                        <p:cond delay="indefinite"/>
                      </p:stCondLst>
                      <p:childTnLst>
                        <p:par>
                          <p:cTn id="38" fill="hold">
                            <p:stCondLst>
                              <p:cond delay="0"/>
                            </p:stCondLst>
                            <p:childTnLst>
                              <p:par>
                                <p:cTn id="39" presetID="55" presetClass="entr" presetSubtype="0" fill="hold" grpId="0" nodeType="clickEffect">
                                  <p:stCondLst>
                                    <p:cond delay="0"/>
                                  </p:stCondLst>
                                  <p:childTnLst>
                                    <p:set>
                                      <p:cBhvr>
                                        <p:cTn id="40" dur="1" fill="hold">
                                          <p:stCondLst>
                                            <p:cond delay="0"/>
                                          </p:stCondLst>
                                        </p:cTn>
                                        <p:tgtEl>
                                          <p:spTgt spid="37"/>
                                        </p:tgtEl>
                                        <p:attrNameLst>
                                          <p:attrName>style.visibility</p:attrName>
                                        </p:attrNameLst>
                                      </p:cBhvr>
                                      <p:to>
                                        <p:strVal val="visible"/>
                                      </p:to>
                                    </p:set>
                                    <p:anim calcmode="lin" valueType="num">
                                      <p:cBhvr>
                                        <p:cTn id="41" dur="1000" fill="hold"/>
                                        <p:tgtEl>
                                          <p:spTgt spid="37"/>
                                        </p:tgtEl>
                                        <p:attrNameLst>
                                          <p:attrName>ppt_w</p:attrName>
                                        </p:attrNameLst>
                                      </p:cBhvr>
                                      <p:tavLst>
                                        <p:tav tm="0">
                                          <p:val>
                                            <p:strVal val="#ppt_w*0.70"/>
                                          </p:val>
                                        </p:tav>
                                        <p:tav tm="100000">
                                          <p:val>
                                            <p:strVal val="#ppt_w"/>
                                          </p:val>
                                        </p:tav>
                                      </p:tavLst>
                                    </p:anim>
                                    <p:anim calcmode="lin" valueType="num">
                                      <p:cBhvr>
                                        <p:cTn id="42" dur="1000" fill="hold"/>
                                        <p:tgtEl>
                                          <p:spTgt spid="37"/>
                                        </p:tgtEl>
                                        <p:attrNameLst>
                                          <p:attrName>ppt_h</p:attrName>
                                        </p:attrNameLst>
                                      </p:cBhvr>
                                      <p:tavLst>
                                        <p:tav tm="0">
                                          <p:val>
                                            <p:strVal val="#ppt_h"/>
                                          </p:val>
                                        </p:tav>
                                        <p:tav tm="100000">
                                          <p:val>
                                            <p:strVal val="#ppt_h"/>
                                          </p:val>
                                        </p:tav>
                                      </p:tavLst>
                                    </p:anim>
                                    <p:animEffect transition="in" filter="fade">
                                      <p:cBhvr>
                                        <p:cTn id="43" dur="1000"/>
                                        <p:tgtEl>
                                          <p:spTgt spid="37"/>
                                        </p:tgtEl>
                                      </p:cBhvr>
                                    </p:animEffect>
                                  </p:childTnLst>
                                </p:cTn>
                              </p:par>
                              <p:par>
                                <p:cTn id="44" presetID="55" presetClass="entr" presetSubtype="0" fill="hold" grpId="0" nodeType="withEffect">
                                  <p:stCondLst>
                                    <p:cond delay="0"/>
                                  </p:stCondLst>
                                  <p:childTnLst>
                                    <p:set>
                                      <p:cBhvr>
                                        <p:cTn id="45" dur="1" fill="hold">
                                          <p:stCondLst>
                                            <p:cond delay="0"/>
                                          </p:stCondLst>
                                        </p:cTn>
                                        <p:tgtEl>
                                          <p:spTgt spid="39"/>
                                        </p:tgtEl>
                                        <p:attrNameLst>
                                          <p:attrName>style.visibility</p:attrName>
                                        </p:attrNameLst>
                                      </p:cBhvr>
                                      <p:to>
                                        <p:strVal val="visible"/>
                                      </p:to>
                                    </p:set>
                                    <p:anim calcmode="lin" valueType="num">
                                      <p:cBhvr>
                                        <p:cTn id="46" dur="1000" fill="hold"/>
                                        <p:tgtEl>
                                          <p:spTgt spid="39"/>
                                        </p:tgtEl>
                                        <p:attrNameLst>
                                          <p:attrName>ppt_w</p:attrName>
                                        </p:attrNameLst>
                                      </p:cBhvr>
                                      <p:tavLst>
                                        <p:tav tm="0">
                                          <p:val>
                                            <p:strVal val="#ppt_w*0.70"/>
                                          </p:val>
                                        </p:tav>
                                        <p:tav tm="100000">
                                          <p:val>
                                            <p:strVal val="#ppt_w"/>
                                          </p:val>
                                        </p:tav>
                                      </p:tavLst>
                                    </p:anim>
                                    <p:anim calcmode="lin" valueType="num">
                                      <p:cBhvr>
                                        <p:cTn id="47" dur="1000" fill="hold"/>
                                        <p:tgtEl>
                                          <p:spTgt spid="39"/>
                                        </p:tgtEl>
                                        <p:attrNameLst>
                                          <p:attrName>ppt_h</p:attrName>
                                        </p:attrNameLst>
                                      </p:cBhvr>
                                      <p:tavLst>
                                        <p:tav tm="0">
                                          <p:val>
                                            <p:strVal val="#ppt_h"/>
                                          </p:val>
                                        </p:tav>
                                        <p:tav tm="100000">
                                          <p:val>
                                            <p:strVal val="#ppt_h"/>
                                          </p:val>
                                        </p:tav>
                                      </p:tavLst>
                                    </p:anim>
                                    <p:animEffect transition="in" filter="fade">
                                      <p:cBhvr>
                                        <p:cTn id="48" dur="1000"/>
                                        <p:tgtEl>
                                          <p:spTgt spid="39"/>
                                        </p:tgtEl>
                                      </p:cBhvr>
                                    </p:animEffect>
                                  </p:childTnLst>
                                </p:cTn>
                              </p:par>
                              <p:par>
                                <p:cTn id="49" presetID="16" presetClass="entr" presetSubtype="21" fill="hold" nodeType="withEffect">
                                  <p:stCondLst>
                                    <p:cond delay="0"/>
                                  </p:stCondLst>
                                  <p:childTnLst>
                                    <p:set>
                                      <p:cBhvr>
                                        <p:cTn id="50" dur="1" fill="hold">
                                          <p:stCondLst>
                                            <p:cond delay="0"/>
                                          </p:stCondLst>
                                        </p:cTn>
                                        <p:tgtEl>
                                          <p:spTgt spid="42"/>
                                        </p:tgtEl>
                                        <p:attrNameLst>
                                          <p:attrName>style.visibility</p:attrName>
                                        </p:attrNameLst>
                                      </p:cBhvr>
                                      <p:to>
                                        <p:strVal val="visible"/>
                                      </p:to>
                                    </p:set>
                                    <p:animEffect transition="in" filter="barn(inVertical)">
                                      <p:cBhvr>
                                        <p:cTn id="51" dur="500"/>
                                        <p:tgtEl>
                                          <p:spTgt spid="42"/>
                                        </p:tgtEl>
                                      </p:cBhvr>
                                    </p:animEffect>
                                  </p:childTnLst>
                                </p:cTn>
                              </p:par>
                            </p:childTnLst>
                          </p:cTn>
                        </p:par>
                      </p:childTnLst>
                    </p:cTn>
                  </p:par>
                  <p:par>
                    <p:cTn id="52" fill="hold">
                      <p:stCondLst>
                        <p:cond delay="indefinite"/>
                      </p:stCondLst>
                      <p:childTnLst>
                        <p:par>
                          <p:cTn id="53" fill="hold">
                            <p:stCondLst>
                              <p:cond delay="0"/>
                            </p:stCondLst>
                            <p:childTnLst>
                              <p:par>
                                <p:cTn id="54" presetID="16" presetClass="exit" presetSubtype="21" fill="hold" nodeType="clickEffect">
                                  <p:stCondLst>
                                    <p:cond delay="0"/>
                                  </p:stCondLst>
                                  <p:childTnLst>
                                    <p:animEffect transition="out" filter="barn(inVertical)">
                                      <p:cBhvr>
                                        <p:cTn id="55" dur="500"/>
                                        <p:tgtEl>
                                          <p:spTgt spid="42"/>
                                        </p:tgtEl>
                                      </p:cBhvr>
                                    </p:animEffect>
                                    <p:set>
                                      <p:cBhvr>
                                        <p:cTn id="56" dur="1" fill="hold">
                                          <p:stCondLst>
                                            <p:cond delay="499"/>
                                          </p:stCondLst>
                                        </p:cTn>
                                        <p:tgtEl>
                                          <p:spTgt spid="42"/>
                                        </p:tgtEl>
                                        <p:attrNameLst>
                                          <p:attrName>style.visibility</p:attrName>
                                        </p:attrNameLst>
                                      </p:cBhvr>
                                      <p:to>
                                        <p:strVal val="hidden"/>
                                      </p:to>
                                    </p:set>
                                  </p:childTnLst>
                                </p:cTn>
                              </p:par>
                            </p:childTnLst>
                          </p:cTn>
                        </p:par>
                      </p:childTnLst>
                    </p:cTn>
                  </p:par>
                  <p:par>
                    <p:cTn id="57" fill="hold">
                      <p:stCondLst>
                        <p:cond delay="indefinite"/>
                      </p:stCondLst>
                      <p:childTnLst>
                        <p:par>
                          <p:cTn id="58" fill="hold">
                            <p:stCondLst>
                              <p:cond delay="0"/>
                            </p:stCondLst>
                            <p:childTnLst>
                              <p:par>
                                <p:cTn id="59" presetID="16" presetClass="entr" presetSubtype="21" fill="hold" grpId="0" nodeType="clickEffect">
                                  <p:stCondLst>
                                    <p:cond delay="0"/>
                                  </p:stCondLst>
                                  <p:childTnLst>
                                    <p:set>
                                      <p:cBhvr>
                                        <p:cTn id="60" dur="1" fill="hold">
                                          <p:stCondLst>
                                            <p:cond delay="0"/>
                                          </p:stCondLst>
                                        </p:cTn>
                                        <p:tgtEl>
                                          <p:spTgt spid="43"/>
                                        </p:tgtEl>
                                        <p:attrNameLst>
                                          <p:attrName>style.visibility</p:attrName>
                                        </p:attrNameLst>
                                      </p:cBhvr>
                                      <p:to>
                                        <p:strVal val="visible"/>
                                      </p:to>
                                    </p:set>
                                    <p:animEffect transition="in" filter="barn(inVertical)">
                                      <p:cBhvr>
                                        <p:cTn id="61" dur="500"/>
                                        <p:tgtEl>
                                          <p:spTgt spid="43"/>
                                        </p:tgtEl>
                                      </p:cBhvr>
                                    </p:animEffect>
                                  </p:childTnLst>
                                </p:cTn>
                              </p:par>
                              <p:par>
                                <p:cTn id="62" presetID="16" presetClass="entr" presetSubtype="21" fill="hold" grpId="0" nodeType="withEffect">
                                  <p:stCondLst>
                                    <p:cond delay="0"/>
                                  </p:stCondLst>
                                  <p:childTnLst>
                                    <p:set>
                                      <p:cBhvr>
                                        <p:cTn id="63" dur="1" fill="hold">
                                          <p:stCondLst>
                                            <p:cond delay="0"/>
                                          </p:stCondLst>
                                        </p:cTn>
                                        <p:tgtEl>
                                          <p:spTgt spid="46"/>
                                        </p:tgtEl>
                                        <p:attrNameLst>
                                          <p:attrName>style.visibility</p:attrName>
                                        </p:attrNameLst>
                                      </p:cBhvr>
                                      <p:to>
                                        <p:strVal val="visible"/>
                                      </p:to>
                                    </p:set>
                                    <p:animEffect transition="in" filter="barn(inVertical)">
                                      <p:cBhvr>
                                        <p:cTn id="64" dur="500"/>
                                        <p:tgtEl>
                                          <p:spTgt spid="46"/>
                                        </p:tgtEl>
                                      </p:cBhvr>
                                    </p:animEffect>
                                  </p:childTnLst>
                                </p:cTn>
                              </p:par>
                            </p:childTnLst>
                          </p:cTn>
                        </p:par>
                      </p:childTnLst>
                    </p:cTn>
                  </p:par>
                  <p:par>
                    <p:cTn id="65" fill="hold">
                      <p:stCondLst>
                        <p:cond delay="indefinite"/>
                      </p:stCondLst>
                      <p:childTnLst>
                        <p:par>
                          <p:cTn id="66" fill="hold">
                            <p:stCondLst>
                              <p:cond delay="0"/>
                            </p:stCondLst>
                            <p:childTnLst>
                              <p:par>
                                <p:cTn id="67" presetID="16" presetClass="entr" presetSubtype="21" fill="hold" grpId="0" nodeType="clickEffect">
                                  <p:stCondLst>
                                    <p:cond delay="0"/>
                                  </p:stCondLst>
                                  <p:childTnLst>
                                    <p:set>
                                      <p:cBhvr>
                                        <p:cTn id="68" dur="1" fill="hold">
                                          <p:stCondLst>
                                            <p:cond delay="0"/>
                                          </p:stCondLst>
                                        </p:cTn>
                                        <p:tgtEl>
                                          <p:spTgt spid="47"/>
                                        </p:tgtEl>
                                        <p:attrNameLst>
                                          <p:attrName>style.visibility</p:attrName>
                                        </p:attrNameLst>
                                      </p:cBhvr>
                                      <p:to>
                                        <p:strVal val="visible"/>
                                      </p:to>
                                    </p:set>
                                    <p:animEffect transition="in" filter="barn(inVertical)">
                                      <p:cBhvr>
                                        <p:cTn id="69" dur="500"/>
                                        <p:tgtEl>
                                          <p:spTgt spid="47"/>
                                        </p:tgtEl>
                                      </p:cBhvr>
                                    </p:animEffect>
                                  </p:childTnLst>
                                </p:cTn>
                              </p:par>
                              <p:par>
                                <p:cTn id="70" presetID="16" presetClass="entr" presetSubtype="21" fill="hold" grpId="0" nodeType="withEffect">
                                  <p:stCondLst>
                                    <p:cond delay="0"/>
                                  </p:stCondLst>
                                  <p:childTnLst>
                                    <p:set>
                                      <p:cBhvr>
                                        <p:cTn id="71" dur="1" fill="hold">
                                          <p:stCondLst>
                                            <p:cond delay="0"/>
                                          </p:stCondLst>
                                        </p:cTn>
                                        <p:tgtEl>
                                          <p:spTgt spid="48"/>
                                        </p:tgtEl>
                                        <p:attrNameLst>
                                          <p:attrName>style.visibility</p:attrName>
                                        </p:attrNameLst>
                                      </p:cBhvr>
                                      <p:to>
                                        <p:strVal val="visible"/>
                                      </p:to>
                                    </p:set>
                                    <p:animEffect transition="in" filter="barn(inVertical)">
                                      <p:cBhvr>
                                        <p:cTn id="72" dur="500"/>
                                        <p:tgtEl>
                                          <p:spTgt spid="48"/>
                                        </p:tgtEl>
                                      </p:cBhvr>
                                    </p:animEffect>
                                  </p:childTnLst>
                                </p:cTn>
                              </p:par>
                            </p:childTnLst>
                          </p:cTn>
                        </p:par>
                      </p:childTnLst>
                    </p:cTn>
                  </p:par>
                  <p:par>
                    <p:cTn id="73" fill="hold">
                      <p:stCondLst>
                        <p:cond delay="indefinite"/>
                      </p:stCondLst>
                      <p:childTnLst>
                        <p:par>
                          <p:cTn id="74" fill="hold">
                            <p:stCondLst>
                              <p:cond delay="0"/>
                            </p:stCondLst>
                            <p:childTnLst>
                              <p:par>
                                <p:cTn id="75" presetID="16" presetClass="exit" presetSubtype="21" fill="hold" grpId="1" nodeType="clickEffect">
                                  <p:stCondLst>
                                    <p:cond delay="0"/>
                                  </p:stCondLst>
                                  <p:childTnLst>
                                    <p:animEffect transition="out" filter="barn(inVertical)">
                                      <p:cBhvr>
                                        <p:cTn id="76" dur="500"/>
                                        <p:tgtEl>
                                          <p:spTgt spid="43"/>
                                        </p:tgtEl>
                                      </p:cBhvr>
                                    </p:animEffect>
                                    <p:set>
                                      <p:cBhvr>
                                        <p:cTn id="77" dur="1" fill="hold">
                                          <p:stCondLst>
                                            <p:cond delay="499"/>
                                          </p:stCondLst>
                                        </p:cTn>
                                        <p:tgtEl>
                                          <p:spTgt spid="43"/>
                                        </p:tgtEl>
                                        <p:attrNameLst>
                                          <p:attrName>style.visibility</p:attrName>
                                        </p:attrNameLst>
                                      </p:cBhvr>
                                      <p:to>
                                        <p:strVal val="hidden"/>
                                      </p:to>
                                    </p:set>
                                  </p:childTnLst>
                                </p:cTn>
                              </p:par>
                              <p:par>
                                <p:cTn id="78" presetID="16" presetClass="exit" presetSubtype="21" fill="hold" grpId="1" nodeType="withEffect">
                                  <p:stCondLst>
                                    <p:cond delay="0"/>
                                  </p:stCondLst>
                                  <p:childTnLst>
                                    <p:animEffect transition="out" filter="barn(inVertical)">
                                      <p:cBhvr>
                                        <p:cTn id="79" dur="500"/>
                                        <p:tgtEl>
                                          <p:spTgt spid="46"/>
                                        </p:tgtEl>
                                      </p:cBhvr>
                                    </p:animEffect>
                                    <p:set>
                                      <p:cBhvr>
                                        <p:cTn id="80" dur="1" fill="hold">
                                          <p:stCondLst>
                                            <p:cond delay="499"/>
                                          </p:stCondLst>
                                        </p:cTn>
                                        <p:tgtEl>
                                          <p:spTgt spid="46"/>
                                        </p:tgtEl>
                                        <p:attrNameLst>
                                          <p:attrName>style.visibility</p:attrName>
                                        </p:attrNameLst>
                                      </p:cBhvr>
                                      <p:to>
                                        <p:strVal val="hidden"/>
                                      </p:to>
                                    </p:set>
                                  </p:childTnLst>
                                </p:cTn>
                              </p:par>
                            </p:childTnLst>
                          </p:cTn>
                        </p:par>
                      </p:childTnLst>
                    </p:cTn>
                  </p:par>
                  <p:par>
                    <p:cTn id="81" fill="hold">
                      <p:stCondLst>
                        <p:cond delay="indefinite"/>
                      </p:stCondLst>
                      <p:childTnLst>
                        <p:par>
                          <p:cTn id="82" fill="hold">
                            <p:stCondLst>
                              <p:cond delay="0"/>
                            </p:stCondLst>
                            <p:childTnLst>
                              <p:par>
                                <p:cTn id="83" presetID="16" presetClass="entr" presetSubtype="21" fill="hold" nodeType="clickEffect">
                                  <p:stCondLst>
                                    <p:cond delay="0"/>
                                  </p:stCondLst>
                                  <p:childTnLst>
                                    <p:set>
                                      <p:cBhvr>
                                        <p:cTn id="84" dur="1" fill="hold">
                                          <p:stCondLst>
                                            <p:cond delay="0"/>
                                          </p:stCondLst>
                                        </p:cTn>
                                        <p:tgtEl>
                                          <p:spTgt spid="60"/>
                                        </p:tgtEl>
                                        <p:attrNameLst>
                                          <p:attrName>style.visibility</p:attrName>
                                        </p:attrNameLst>
                                      </p:cBhvr>
                                      <p:to>
                                        <p:strVal val="visible"/>
                                      </p:to>
                                    </p:set>
                                    <p:animEffect transition="in" filter="barn(inVertical)">
                                      <p:cBhvr>
                                        <p:cTn id="85" dur="500"/>
                                        <p:tgtEl>
                                          <p:spTgt spid="60"/>
                                        </p:tgtEl>
                                      </p:cBhvr>
                                    </p:animEffect>
                                  </p:childTnLst>
                                </p:cTn>
                              </p:par>
                              <p:par>
                                <p:cTn id="86" presetID="16" presetClass="entr" presetSubtype="21" fill="hold" grpId="0" nodeType="withEffect">
                                  <p:stCondLst>
                                    <p:cond delay="0"/>
                                  </p:stCondLst>
                                  <p:childTnLst>
                                    <p:set>
                                      <p:cBhvr>
                                        <p:cTn id="87" dur="1" fill="hold">
                                          <p:stCondLst>
                                            <p:cond delay="0"/>
                                          </p:stCondLst>
                                        </p:cTn>
                                        <p:tgtEl>
                                          <p:spTgt spid="59"/>
                                        </p:tgtEl>
                                        <p:attrNameLst>
                                          <p:attrName>style.visibility</p:attrName>
                                        </p:attrNameLst>
                                      </p:cBhvr>
                                      <p:to>
                                        <p:strVal val="visible"/>
                                      </p:to>
                                    </p:set>
                                    <p:animEffect transition="in" filter="barn(inVertical)">
                                      <p:cBhvr>
                                        <p:cTn id="88" dur="500"/>
                                        <p:tgtEl>
                                          <p:spTgt spid="59"/>
                                        </p:tgtEl>
                                      </p:cBhvr>
                                    </p:animEffect>
                                  </p:childTnLst>
                                </p:cTn>
                              </p:par>
                            </p:childTnLst>
                          </p:cTn>
                        </p:par>
                      </p:childTnLst>
                    </p:cTn>
                  </p:par>
                  <p:par>
                    <p:cTn id="89" fill="hold">
                      <p:stCondLst>
                        <p:cond delay="indefinite"/>
                      </p:stCondLst>
                      <p:childTnLst>
                        <p:par>
                          <p:cTn id="90" fill="hold">
                            <p:stCondLst>
                              <p:cond delay="0"/>
                            </p:stCondLst>
                            <p:childTnLst>
                              <p:par>
                                <p:cTn id="91" presetID="16" presetClass="entr" presetSubtype="21" fill="hold" grpId="0" nodeType="clickEffect">
                                  <p:stCondLst>
                                    <p:cond delay="0"/>
                                  </p:stCondLst>
                                  <p:childTnLst>
                                    <p:set>
                                      <p:cBhvr>
                                        <p:cTn id="92" dur="1" fill="hold">
                                          <p:stCondLst>
                                            <p:cond delay="0"/>
                                          </p:stCondLst>
                                        </p:cTn>
                                        <p:tgtEl>
                                          <p:spTgt spid="49"/>
                                        </p:tgtEl>
                                        <p:attrNameLst>
                                          <p:attrName>style.visibility</p:attrName>
                                        </p:attrNameLst>
                                      </p:cBhvr>
                                      <p:to>
                                        <p:strVal val="visible"/>
                                      </p:to>
                                    </p:set>
                                    <p:animEffect transition="in" filter="barn(inVertical)">
                                      <p:cBhvr>
                                        <p:cTn id="93" dur="500"/>
                                        <p:tgtEl>
                                          <p:spTgt spid="49"/>
                                        </p:tgtEl>
                                      </p:cBhvr>
                                    </p:animEffect>
                                  </p:childTnLst>
                                </p:cTn>
                              </p:par>
                              <p:par>
                                <p:cTn id="94" presetID="16" presetClass="entr" presetSubtype="21" fill="hold" grpId="0" nodeType="withEffect">
                                  <p:stCondLst>
                                    <p:cond delay="0"/>
                                  </p:stCondLst>
                                  <p:childTnLst>
                                    <p:set>
                                      <p:cBhvr>
                                        <p:cTn id="95" dur="1" fill="hold">
                                          <p:stCondLst>
                                            <p:cond delay="0"/>
                                          </p:stCondLst>
                                        </p:cTn>
                                        <p:tgtEl>
                                          <p:spTgt spid="54"/>
                                        </p:tgtEl>
                                        <p:attrNameLst>
                                          <p:attrName>style.visibility</p:attrName>
                                        </p:attrNameLst>
                                      </p:cBhvr>
                                      <p:to>
                                        <p:strVal val="visible"/>
                                      </p:to>
                                    </p:set>
                                    <p:animEffect transition="in" filter="barn(inVertical)">
                                      <p:cBhvr>
                                        <p:cTn id="96" dur="500"/>
                                        <p:tgtEl>
                                          <p:spTgt spid="54"/>
                                        </p:tgtEl>
                                      </p:cBhvr>
                                    </p:animEffect>
                                  </p:childTnLst>
                                </p:cTn>
                              </p:par>
                            </p:childTnLst>
                          </p:cTn>
                        </p:par>
                      </p:childTnLst>
                    </p:cTn>
                  </p:par>
                  <p:par>
                    <p:cTn id="97" fill="hold">
                      <p:stCondLst>
                        <p:cond delay="indefinite"/>
                      </p:stCondLst>
                      <p:childTnLst>
                        <p:par>
                          <p:cTn id="98" fill="hold">
                            <p:stCondLst>
                              <p:cond delay="0"/>
                            </p:stCondLst>
                            <p:childTnLst>
                              <p:par>
                                <p:cTn id="99" presetID="16" presetClass="exit" presetSubtype="21" fill="hold" nodeType="clickEffect">
                                  <p:stCondLst>
                                    <p:cond delay="0"/>
                                  </p:stCondLst>
                                  <p:childTnLst>
                                    <p:animEffect transition="out" filter="barn(inVertical)">
                                      <p:cBhvr>
                                        <p:cTn id="100" dur="500"/>
                                        <p:tgtEl>
                                          <p:spTgt spid="60"/>
                                        </p:tgtEl>
                                      </p:cBhvr>
                                    </p:animEffect>
                                    <p:set>
                                      <p:cBhvr>
                                        <p:cTn id="101" dur="1" fill="hold">
                                          <p:stCondLst>
                                            <p:cond delay="499"/>
                                          </p:stCondLst>
                                        </p:cTn>
                                        <p:tgtEl>
                                          <p:spTgt spid="60"/>
                                        </p:tgtEl>
                                        <p:attrNameLst>
                                          <p:attrName>style.visibility</p:attrName>
                                        </p:attrNameLst>
                                      </p:cBhvr>
                                      <p:to>
                                        <p:strVal val="hidden"/>
                                      </p:to>
                                    </p:set>
                                  </p:childTnLst>
                                </p:cTn>
                              </p:par>
                              <p:par>
                                <p:cTn id="102" presetID="16" presetClass="exit" presetSubtype="21" fill="hold" grpId="1" nodeType="withEffect">
                                  <p:stCondLst>
                                    <p:cond delay="0"/>
                                  </p:stCondLst>
                                  <p:childTnLst>
                                    <p:animEffect transition="out" filter="barn(inVertical)">
                                      <p:cBhvr>
                                        <p:cTn id="103" dur="500"/>
                                        <p:tgtEl>
                                          <p:spTgt spid="59"/>
                                        </p:tgtEl>
                                      </p:cBhvr>
                                    </p:animEffect>
                                    <p:set>
                                      <p:cBhvr>
                                        <p:cTn id="104" dur="1" fill="hold">
                                          <p:stCondLst>
                                            <p:cond delay="499"/>
                                          </p:stCondLst>
                                        </p:cTn>
                                        <p:tgtEl>
                                          <p:spTgt spid="59"/>
                                        </p:tgtEl>
                                        <p:attrNameLst>
                                          <p:attrName>style.visibility</p:attrName>
                                        </p:attrNameLst>
                                      </p:cBhvr>
                                      <p:to>
                                        <p:strVal val="hidden"/>
                                      </p:to>
                                    </p:set>
                                  </p:childTnLst>
                                </p:cTn>
                              </p:par>
                            </p:childTnLst>
                          </p:cTn>
                        </p:par>
                      </p:childTnLst>
                    </p:cTn>
                  </p:par>
                  <p:par>
                    <p:cTn id="105" fill="hold">
                      <p:stCondLst>
                        <p:cond delay="indefinite"/>
                      </p:stCondLst>
                      <p:childTnLst>
                        <p:par>
                          <p:cTn id="106" fill="hold">
                            <p:stCondLst>
                              <p:cond delay="0"/>
                            </p:stCondLst>
                            <p:childTnLst>
                              <p:par>
                                <p:cTn id="107" presetID="16" presetClass="entr" presetSubtype="21" fill="hold" grpId="0" nodeType="clickEffect">
                                  <p:stCondLst>
                                    <p:cond delay="0"/>
                                  </p:stCondLst>
                                  <p:childTnLst>
                                    <p:set>
                                      <p:cBhvr>
                                        <p:cTn id="108" dur="1" fill="hold">
                                          <p:stCondLst>
                                            <p:cond delay="0"/>
                                          </p:stCondLst>
                                        </p:cTn>
                                        <p:tgtEl>
                                          <p:spTgt spid="62"/>
                                        </p:tgtEl>
                                        <p:attrNameLst>
                                          <p:attrName>style.visibility</p:attrName>
                                        </p:attrNameLst>
                                      </p:cBhvr>
                                      <p:to>
                                        <p:strVal val="visible"/>
                                      </p:to>
                                    </p:set>
                                    <p:animEffect transition="in" filter="barn(inVertical)">
                                      <p:cBhvr>
                                        <p:cTn id="109" dur="500"/>
                                        <p:tgtEl>
                                          <p:spTgt spid="62"/>
                                        </p:tgtEl>
                                      </p:cBhvr>
                                    </p:animEffect>
                                  </p:childTnLst>
                                </p:cTn>
                              </p:par>
                              <p:par>
                                <p:cTn id="110" presetID="16" presetClass="entr" presetSubtype="21" fill="hold" grpId="0" nodeType="withEffect">
                                  <p:stCondLst>
                                    <p:cond delay="0"/>
                                  </p:stCondLst>
                                  <p:childTnLst>
                                    <p:set>
                                      <p:cBhvr>
                                        <p:cTn id="111" dur="1" fill="hold">
                                          <p:stCondLst>
                                            <p:cond delay="0"/>
                                          </p:stCondLst>
                                        </p:cTn>
                                        <p:tgtEl>
                                          <p:spTgt spid="63"/>
                                        </p:tgtEl>
                                        <p:attrNameLst>
                                          <p:attrName>style.visibility</p:attrName>
                                        </p:attrNameLst>
                                      </p:cBhvr>
                                      <p:to>
                                        <p:strVal val="visible"/>
                                      </p:to>
                                    </p:set>
                                    <p:animEffect transition="in" filter="barn(inVertical)">
                                      <p:cBhvr>
                                        <p:cTn id="112" dur="500"/>
                                        <p:tgtEl>
                                          <p:spTgt spid="63"/>
                                        </p:tgtEl>
                                      </p:cBhvr>
                                    </p:animEffect>
                                  </p:childTnLst>
                                </p:cTn>
                              </p:par>
                            </p:childTnLst>
                          </p:cTn>
                        </p:par>
                      </p:childTnLst>
                    </p:cTn>
                  </p:par>
                  <p:par>
                    <p:cTn id="113" fill="hold">
                      <p:stCondLst>
                        <p:cond delay="indefinite"/>
                      </p:stCondLst>
                      <p:childTnLst>
                        <p:par>
                          <p:cTn id="114" fill="hold">
                            <p:stCondLst>
                              <p:cond delay="0"/>
                            </p:stCondLst>
                            <p:childTnLst>
                              <p:par>
                                <p:cTn id="115" presetID="16" presetClass="entr" presetSubtype="21" fill="hold" grpId="0" nodeType="clickEffect">
                                  <p:stCondLst>
                                    <p:cond delay="0"/>
                                  </p:stCondLst>
                                  <p:childTnLst>
                                    <p:set>
                                      <p:cBhvr>
                                        <p:cTn id="116" dur="1" fill="hold">
                                          <p:stCondLst>
                                            <p:cond delay="0"/>
                                          </p:stCondLst>
                                        </p:cTn>
                                        <p:tgtEl>
                                          <p:spTgt spid="53"/>
                                        </p:tgtEl>
                                        <p:attrNameLst>
                                          <p:attrName>style.visibility</p:attrName>
                                        </p:attrNameLst>
                                      </p:cBhvr>
                                      <p:to>
                                        <p:strVal val="visible"/>
                                      </p:to>
                                    </p:set>
                                    <p:animEffect transition="in" filter="barn(inVertical)">
                                      <p:cBhvr>
                                        <p:cTn id="117" dur="500"/>
                                        <p:tgtEl>
                                          <p:spTgt spid="53"/>
                                        </p:tgtEl>
                                      </p:cBhvr>
                                    </p:animEffect>
                                  </p:childTnLst>
                                </p:cTn>
                              </p:par>
                              <p:par>
                                <p:cTn id="118" presetID="16" presetClass="entr" presetSubtype="21" fill="hold" grpId="0" nodeType="withEffect">
                                  <p:stCondLst>
                                    <p:cond delay="0"/>
                                  </p:stCondLst>
                                  <p:childTnLst>
                                    <p:set>
                                      <p:cBhvr>
                                        <p:cTn id="119" dur="1" fill="hold">
                                          <p:stCondLst>
                                            <p:cond delay="0"/>
                                          </p:stCondLst>
                                        </p:cTn>
                                        <p:tgtEl>
                                          <p:spTgt spid="57"/>
                                        </p:tgtEl>
                                        <p:attrNameLst>
                                          <p:attrName>style.visibility</p:attrName>
                                        </p:attrNameLst>
                                      </p:cBhvr>
                                      <p:to>
                                        <p:strVal val="visible"/>
                                      </p:to>
                                    </p:set>
                                    <p:animEffect transition="in" filter="barn(inVertical)">
                                      <p:cBhvr>
                                        <p:cTn id="120" dur="500"/>
                                        <p:tgtEl>
                                          <p:spTgt spid="57"/>
                                        </p:tgtEl>
                                      </p:cBhvr>
                                    </p:animEffect>
                                  </p:childTnLst>
                                </p:cTn>
                              </p:par>
                            </p:childTnLst>
                          </p:cTn>
                        </p:par>
                      </p:childTnLst>
                    </p:cTn>
                  </p:par>
                  <p:par>
                    <p:cTn id="121" fill="hold">
                      <p:stCondLst>
                        <p:cond delay="indefinite"/>
                      </p:stCondLst>
                      <p:childTnLst>
                        <p:par>
                          <p:cTn id="122" fill="hold">
                            <p:stCondLst>
                              <p:cond delay="0"/>
                            </p:stCondLst>
                            <p:childTnLst>
                              <p:par>
                                <p:cTn id="123" presetID="16" presetClass="exit" presetSubtype="21" fill="hold" grpId="1" nodeType="clickEffect">
                                  <p:stCondLst>
                                    <p:cond delay="0"/>
                                  </p:stCondLst>
                                  <p:childTnLst>
                                    <p:animEffect transition="out" filter="barn(inVertical)">
                                      <p:cBhvr>
                                        <p:cTn id="124" dur="500"/>
                                        <p:tgtEl>
                                          <p:spTgt spid="62"/>
                                        </p:tgtEl>
                                      </p:cBhvr>
                                    </p:animEffect>
                                    <p:set>
                                      <p:cBhvr>
                                        <p:cTn id="125" dur="1" fill="hold">
                                          <p:stCondLst>
                                            <p:cond delay="499"/>
                                          </p:stCondLst>
                                        </p:cTn>
                                        <p:tgtEl>
                                          <p:spTgt spid="62"/>
                                        </p:tgtEl>
                                        <p:attrNameLst>
                                          <p:attrName>style.visibility</p:attrName>
                                        </p:attrNameLst>
                                      </p:cBhvr>
                                      <p:to>
                                        <p:strVal val="hidden"/>
                                      </p:to>
                                    </p:set>
                                  </p:childTnLst>
                                </p:cTn>
                              </p:par>
                              <p:par>
                                <p:cTn id="126" presetID="16" presetClass="exit" presetSubtype="21" fill="hold" grpId="1" nodeType="withEffect">
                                  <p:stCondLst>
                                    <p:cond delay="0"/>
                                  </p:stCondLst>
                                  <p:childTnLst>
                                    <p:animEffect transition="out" filter="barn(inVertical)">
                                      <p:cBhvr>
                                        <p:cTn id="127" dur="500"/>
                                        <p:tgtEl>
                                          <p:spTgt spid="63"/>
                                        </p:tgtEl>
                                      </p:cBhvr>
                                    </p:animEffect>
                                    <p:set>
                                      <p:cBhvr>
                                        <p:cTn id="128" dur="1" fill="hold">
                                          <p:stCondLst>
                                            <p:cond delay="499"/>
                                          </p:stCondLst>
                                        </p:cTn>
                                        <p:tgtEl>
                                          <p:spTgt spid="63"/>
                                        </p:tgtEl>
                                        <p:attrNameLst>
                                          <p:attrName>style.visibility</p:attrName>
                                        </p:attrNameLst>
                                      </p:cBhvr>
                                      <p:to>
                                        <p:strVal val="hidden"/>
                                      </p:to>
                                    </p:set>
                                  </p:childTnLst>
                                </p:cTn>
                              </p:par>
                            </p:childTnLst>
                          </p:cTn>
                        </p:par>
                      </p:childTnLst>
                    </p:cTn>
                  </p:par>
                  <p:par>
                    <p:cTn id="129" fill="hold">
                      <p:stCondLst>
                        <p:cond delay="indefinite"/>
                      </p:stCondLst>
                      <p:childTnLst>
                        <p:par>
                          <p:cTn id="130" fill="hold">
                            <p:stCondLst>
                              <p:cond delay="0"/>
                            </p:stCondLst>
                            <p:childTnLst>
                              <p:par>
                                <p:cTn id="131" presetID="16" presetClass="entr" presetSubtype="21" fill="hold" grpId="0" nodeType="clickEffect">
                                  <p:stCondLst>
                                    <p:cond delay="0"/>
                                  </p:stCondLst>
                                  <p:childTnLst>
                                    <p:set>
                                      <p:cBhvr>
                                        <p:cTn id="132" dur="1" fill="hold">
                                          <p:stCondLst>
                                            <p:cond delay="0"/>
                                          </p:stCondLst>
                                        </p:cTn>
                                        <p:tgtEl>
                                          <p:spTgt spid="7168"/>
                                        </p:tgtEl>
                                        <p:attrNameLst>
                                          <p:attrName>style.visibility</p:attrName>
                                        </p:attrNameLst>
                                      </p:cBhvr>
                                      <p:to>
                                        <p:strVal val="visible"/>
                                      </p:to>
                                    </p:set>
                                    <p:animEffect transition="in" filter="barn(inVertical)">
                                      <p:cBhvr>
                                        <p:cTn id="133" dur="500"/>
                                        <p:tgtEl>
                                          <p:spTgt spid="7168"/>
                                        </p:tgtEl>
                                      </p:cBhvr>
                                    </p:animEffect>
                                  </p:childTnLst>
                                </p:cTn>
                              </p:par>
                              <p:par>
                                <p:cTn id="134" presetID="16" presetClass="entr" presetSubtype="21" fill="hold" grpId="0" nodeType="withEffect">
                                  <p:stCondLst>
                                    <p:cond delay="0"/>
                                  </p:stCondLst>
                                  <p:childTnLst>
                                    <p:set>
                                      <p:cBhvr>
                                        <p:cTn id="135" dur="1" fill="hold">
                                          <p:stCondLst>
                                            <p:cond delay="0"/>
                                          </p:stCondLst>
                                        </p:cTn>
                                        <p:tgtEl>
                                          <p:spTgt spid="7169"/>
                                        </p:tgtEl>
                                        <p:attrNameLst>
                                          <p:attrName>style.visibility</p:attrName>
                                        </p:attrNameLst>
                                      </p:cBhvr>
                                      <p:to>
                                        <p:strVal val="visible"/>
                                      </p:to>
                                    </p:set>
                                    <p:animEffect transition="in" filter="barn(inVertical)">
                                      <p:cBhvr>
                                        <p:cTn id="136" dur="500"/>
                                        <p:tgtEl>
                                          <p:spTgt spid="7169"/>
                                        </p:tgtEl>
                                      </p:cBhvr>
                                    </p:animEffect>
                                  </p:childTnLst>
                                </p:cTn>
                              </p:par>
                            </p:childTnLst>
                          </p:cTn>
                        </p:par>
                      </p:childTnLst>
                    </p:cTn>
                  </p:par>
                  <p:par>
                    <p:cTn id="137" fill="hold">
                      <p:stCondLst>
                        <p:cond delay="indefinite"/>
                      </p:stCondLst>
                      <p:childTnLst>
                        <p:par>
                          <p:cTn id="138" fill="hold">
                            <p:stCondLst>
                              <p:cond delay="0"/>
                            </p:stCondLst>
                            <p:childTnLst>
                              <p:par>
                                <p:cTn id="139" presetID="16" presetClass="entr" presetSubtype="21" fill="hold" grpId="0" nodeType="clickEffect">
                                  <p:stCondLst>
                                    <p:cond delay="0"/>
                                  </p:stCondLst>
                                  <p:childTnLst>
                                    <p:set>
                                      <p:cBhvr>
                                        <p:cTn id="140" dur="1" fill="hold">
                                          <p:stCondLst>
                                            <p:cond delay="0"/>
                                          </p:stCondLst>
                                        </p:cTn>
                                        <p:tgtEl>
                                          <p:spTgt spid="52"/>
                                        </p:tgtEl>
                                        <p:attrNameLst>
                                          <p:attrName>style.visibility</p:attrName>
                                        </p:attrNameLst>
                                      </p:cBhvr>
                                      <p:to>
                                        <p:strVal val="visible"/>
                                      </p:to>
                                    </p:set>
                                    <p:animEffect transition="in" filter="barn(inVertical)">
                                      <p:cBhvr>
                                        <p:cTn id="141" dur="500"/>
                                        <p:tgtEl>
                                          <p:spTgt spid="52"/>
                                        </p:tgtEl>
                                      </p:cBhvr>
                                    </p:animEffect>
                                  </p:childTnLst>
                                </p:cTn>
                              </p:par>
                              <p:par>
                                <p:cTn id="142" presetID="16" presetClass="entr" presetSubtype="21" fill="hold" grpId="0" nodeType="withEffect">
                                  <p:stCondLst>
                                    <p:cond delay="0"/>
                                  </p:stCondLst>
                                  <p:childTnLst>
                                    <p:set>
                                      <p:cBhvr>
                                        <p:cTn id="143" dur="1" fill="hold">
                                          <p:stCondLst>
                                            <p:cond delay="0"/>
                                          </p:stCondLst>
                                        </p:cTn>
                                        <p:tgtEl>
                                          <p:spTgt spid="56"/>
                                        </p:tgtEl>
                                        <p:attrNameLst>
                                          <p:attrName>style.visibility</p:attrName>
                                        </p:attrNameLst>
                                      </p:cBhvr>
                                      <p:to>
                                        <p:strVal val="visible"/>
                                      </p:to>
                                    </p:set>
                                    <p:animEffect transition="in" filter="barn(inVertical)">
                                      <p:cBhvr>
                                        <p:cTn id="144" dur="500"/>
                                        <p:tgtEl>
                                          <p:spTgt spid="56"/>
                                        </p:tgtEl>
                                      </p:cBhvr>
                                    </p:animEffect>
                                  </p:childTnLst>
                                </p:cTn>
                              </p:par>
                            </p:childTnLst>
                          </p:cTn>
                        </p:par>
                      </p:childTnLst>
                    </p:cTn>
                  </p:par>
                  <p:par>
                    <p:cTn id="145" fill="hold">
                      <p:stCondLst>
                        <p:cond delay="indefinite"/>
                      </p:stCondLst>
                      <p:childTnLst>
                        <p:par>
                          <p:cTn id="146" fill="hold">
                            <p:stCondLst>
                              <p:cond delay="0"/>
                            </p:stCondLst>
                            <p:childTnLst>
                              <p:par>
                                <p:cTn id="147" presetID="16" presetClass="exit" presetSubtype="21" fill="hold" grpId="1" nodeType="clickEffect">
                                  <p:stCondLst>
                                    <p:cond delay="0"/>
                                  </p:stCondLst>
                                  <p:childTnLst>
                                    <p:animEffect transition="out" filter="barn(inVertical)">
                                      <p:cBhvr>
                                        <p:cTn id="148" dur="500"/>
                                        <p:tgtEl>
                                          <p:spTgt spid="7168"/>
                                        </p:tgtEl>
                                      </p:cBhvr>
                                    </p:animEffect>
                                    <p:set>
                                      <p:cBhvr>
                                        <p:cTn id="149" dur="1" fill="hold">
                                          <p:stCondLst>
                                            <p:cond delay="499"/>
                                          </p:stCondLst>
                                        </p:cTn>
                                        <p:tgtEl>
                                          <p:spTgt spid="7168"/>
                                        </p:tgtEl>
                                        <p:attrNameLst>
                                          <p:attrName>style.visibility</p:attrName>
                                        </p:attrNameLst>
                                      </p:cBhvr>
                                      <p:to>
                                        <p:strVal val="hidden"/>
                                      </p:to>
                                    </p:set>
                                  </p:childTnLst>
                                </p:cTn>
                              </p:par>
                              <p:par>
                                <p:cTn id="150" presetID="16" presetClass="exit" presetSubtype="21" fill="hold" grpId="1" nodeType="withEffect">
                                  <p:stCondLst>
                                    <p:cond delay="0"/>
                                  </p:stCondLst>
                                  <p:childTnLst>
                                    <p:animEffect transition="out" filter="barn(inVertical)">
                                      <p:cBhvr>
                                        <p:cTn id="151" dur="500"/>
                                        <p:tgtEl>
                                          <p:spTgt spid="7169"/>
                                        </p:tgtEl>
                                      </p:cBhvr>
                                    </p:animEffect>
                                    <p:set>
                                      <p:cBhvr>
                                        <p:cTn id="152" dur="1" fill="hold">
                                          <p:stCondLst>
                                            <p:cond delay="499"/>
                                          </p:stCondLst>
                                        </p:cTn>
                                        <p:tgtEl>
                                          <p:spTgt spid="7169"/>
                                        </p:tgtEl>
                                        <p:attrNameLst>
                                          <p:attrName>style.visibility</p:attrName>
                                        </p:attrNameLst>
                                      </p:cBhvr>
                                      <p:to>
                                        <p:strVal val="hidden"/>
                                      </p:to>
                                    </p:set>
                                  </p:childTnLst>
                                </p:cTn>
                              </p:par>
                            </p:childTnLst>
                          </p:cTn>
                        </p:par>
                      </p:childTnLst>
                    </p:cTn>
                  </p:par>
                  <p:par>
                    <p:cTn id="153" fill="hold">
                      <p:stCondLst>
                        <p:cond delay="indefinite"/>
                      </p:stCondLst>
                      <p:childTnLst>
                        <p:par>
                          <p:cTn id="154" fill="hold">
                            <p:stCondLst>
                              <p:cond delay="0"/>
                            </p:stCondLst>
                            <p:childTnLst>
                              <p:par>
                                <p:cTn id="155" presetID="16" presetClass="entr" presetSubtype="21" fill="hold" nodeType="clickEffect">
                                  <p:stCondLst>
                                    <p:cond delay="0"/>
                                  </p:stCondLst>
                                  <p:childTnLst>
                                    <p:set>
                                      <p:cBhvr>
                                        <p:cTn id="156" dur="1" fill="hold">
                                          <p:stCondLst>
                                            <p:cond delay="0"/>
                                          </p:stCondLst>
                                        </p:cTn>
                                        <p:tgtEl>
                                          <p:spTgt spid="7181"/>
                                        </p:tgtEl>
                                        <p:attrNameLst>
                                          <p:attrName>style.visibility</p:attrName>
                                        </p:attrNameLst>
                                      </p:cBhvr>
                                      <p:to>
                                        <p:strVal val="visible"/>
                                      </p:to>
                                    </p:set>
                                    <p:animEffect transition="in" filter="barn(inVertical)">
                                      <p:cBhvr>
                                        <p:cTn id="157" dur="500"/>
                                        <p:tgtEl>
                                          <p:spTgt spid="7181"/>
                                        </p:tgtEl>
                                      </p:cBhvr>
                                    </p:animEffect>
                                  </p:childTnLst>
                                </p:cTn>
                              </p:par>
                              <p:par>
                                <p:cTn id="158" presetID="16" presetClass="entr" presetSubtype="21" fill="hold" nodeType="withEffect">
                                  <p:stCondLst>
                                    <p:cond delay="0"/>
                                  </p:stCondLst>
                                  <p:childTnLst>
                                    <p:set>
                                      <p:cBhvr>
                                        <p:cTn id="159" dur="1" fill="hold">
                                          <p:stCondLst>
                                            <p:cond delay="0"/>
                                          </p:stCondLst>
                                        </p:cTn>
                                        <p:tgtEl>
                                          <p:spTgt spid="7185"/>
                                        </p:tgtEl>
                                        <p:attrNameLst>
                                          <p:attrName>style.visibility</p:attrName>
                                        </p:attrNameLst>
                                      </p:cBhvr>
                                      <p:to>
                                        <p:strVal val="visible"/>
                                      </p:to>
                                    </p:set>
                                    <p:animEffect transition="in" filter="barn(inVertical)">
                                      <p:cBhvr>
                                        <p:cTn id="160" dur="500"/>
                                        <p:tgtEl>
                                          <p:spTgt spid="7185"/>
                                        </p:tgtEl>
                                      </p:cBhvr>
                                    </p:animEffect>
                                  </p:childTnLst>
                                </p:cTn>
                              </p:par>
                            </p:childTnLst>
                          </p:cTn>
                        </p:par>
                      </p:childTnLst>
                    </p:cTn>
                  </p:par>
                  <p:par>
                    <p:cTn id="161" fill="hold">
                      <p:stCondLst>
                        <p:cond delay="indefinite"/>
                      </p:stCondLst>
                      <p:childTnLst>
                        <p:par>
                          <p:cTn id="162" fill="hold">
                            <p:stCondLst>
                              <p:cond delay="0"/>
                            </p:stCondLst>
                            <p:childTnLst>
                              <p:par>
                                <p:cTn id="163" presetID="16" presetClass="entr" presetSubtype="21" fill="hold" grpId="0" nodeType="clickEffect">
                                  <p:stCondLst>
                                    <p:cond delay="0"/>
                                  </p:stCondLst>
                                  <p:childTnLst>
                                    <p:set>
                                      <p:cBhvr>
                                        <p:cTn id="164" dur="1" fill="hold">
                                          <p:stCondLst>
                                            <p:cond delay="0"/>
                                          </p:stCondLst>
                                        </p:cTn>
                                        <p:tgtEl>
                                          <p:spTgt spid="51"/>
                                        </p:tgtEl>
                                        <p:attrNameLst>
                                          <p:attrName>style.visibility</p:attrName>
                                        </p:attrNameLst>
                                      </p:cBhvr>
                                      <p:to>
                                        <p:strVal val="visible"/>
                                      </p:to>
                                    </p:set>
                                    <p:animEffect transition="in" filter="barn(inVertical)">
                                      <p:cBhvr>
                                        <p:cTn id="165" dur="500"/>
                                        <p:tgtEl>
                                          <p:spTgt spid="51"/>
                                        </p:tgtEl>
                                      </p:cBhvr>
                                    </p:animEffect>
                                  </p:childTnLst>
                                </p:cTn>
                              </p:par>
                              <p:par>
                                <p:cTn id="166" presetID="16" presetClass="entr" presetSubtype="21" fill="hold" grpId="0" nodeType="withEffect">
                                  <p:stCondLst>
                                    <p:cond delay="0"/>
                                  </p:stCondLst>
                                  <p:childTnLst>
                                    <p:set>
                                      <p:cBhvr>
                                        <p:cTn id="167" dur="1" fill="hold">
                                          <p:stCondLst>
                                            <p:cond delay="0"/>
                                          </p:stCondLst>
                                        </p:cTn>
                                        <p:tgtEl>
                                          <p:spTgt spid="55"/>
                                        </p:tgtEl>
                                        <p:attrNameLst>
                                          <p:attrName>style.visibility</p:attrName>
                                        </p:attrNameLst>
                                      </p:cBhvr>
                                      <p:to>
                                        <p:strVal val="visible"/>
                                      </p:to>
                                    </p:set>
                                    <p:animEffect transition="in" filter="barn(inVertical)">
                                      <p:cBhvr>
                                        <p:cTn id="168" dur="500"/>
                                        <p:tgtEl>
                                          <p:spTgt spid="55"/>
                                        </p:tgtEl>
                                      </p:cBhvr>
                                    </p:animEffect>
                                  </p:childTnLst>
                                </p:cTn>
                              </p:par>
                            </p:childTnLst>
                          </p:cTn>
                        </p:par>
                      </p:childTnLst>
                    </p:cTn>
                  </p:par>
                  <p:par>
                    <p:cTn id="169" fill="hold">
                      <p:stCondLst>
                        <p:cond delay="indefinite"/>
                      </p:stCondLst>
                      <p:childTnLst>
                        <p:par>
                          <p:cTn id="170" fill="hold">
                            <p:stCondLst>
                              <p:cond delay="0"/>
                            </p:stCondLst>
                            <p:childTnLst>
                              <p:par>
                                <p:cTn id="171" presetID="16" presetClass="exit" presetSubtype="21" fill="hold" nodeType="clickEffect">
                                  <p:stCondLst>
                                    <p:cond delay="0"/>
                                  </p:stCondLst>
                                  <p:childTnLst>
                                    <p:animEffect transition="out" filter="barn(inVertical)">
                                      <p:cBhvr>
                                        <p:cTn id="172" dur="500"/>
                                        <p:tgtEl>
                                          <p:spTgt spid="7181"/>
                                        </p:tgtEl>
                                      </p:cBhvr>
                                    </p:animEffect>
                                    <p:set>
                                      <p:cBhvr>
                                        <p:cTn id="173" dur="1" fill="hold">
                                          <p:stCondLst>
                                            <p:cond delay="499"/>
                                          </p:stCondLst>
                                        </p:cTn>
                                        <p:tgtEl>
                                          <p:spTgt spid="7181"/>
                                        </p:tgtEl>
                                        <p:attrNameLst>
                                          <p:attrName>style.visibility</p:attrName>
                                        </p:attrNameLst>
                                      </p:cBhvr>
                                      <p:to>
                                        <p:strVal val="hidden"/>
                                      </p:to>
                                    </p:set>
                                  </p:childTnLst>
                                </p:cTn>
                              </p:par>
                              <p:par>
                                <p:cTn id="174" presetID="16" presetClass="exit" presetSubtype="21" fill="hold" nodeType="withEffect">
                                  <p:stCondLst>
                                    <p:cond delay="0"/>
                                  </p:stCondLst>
                                  <p:childTnLst>
                                    <p:animEffect transition="out" filter="barn(inVertical)">
                                      <p:cBhvr>
                                        <p:cTn id="175" dur="500"/>
                                        <p:tgtEl>
                                          <p:spTgt spid="7185"/>
                                        </p:tgtEl>
                                      </p:cBhvr>
                                    </p:animEffect>
                                    <p:set>
                                      <p:cBhvr>
                                        <p:cTn id="176" dur="1" fill="hold">
                                          <p:stCondLst>
                                            <p:cond delay="499"/>
                                          </p:stCondLst>
                                        </p:cTn>
                                        <p:tgtEl>
                                          <p:spTgt spid="7185"/>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7" grpId="0" animBg="1"/>
      <p:bldP spid="39" grpId="0" animBg="1"/>
      <p:bldP spid="43" grpId="0" animBg="1"/>
      <p:bldP spid="43" grpId="1" animBg="1"/>
      <p:bldP spid="46" grpId="0" animBg="1"/>
      <p:bldP spid="46" grpId="1" animBg="1"/>
      <p:bldP spid="47" grpId="0" animBg="1"/>
      <p:bldP spid="48" grpId="0" animBg="1"/>
      <p:bldP spid="49" grpId="0" animBg="1"/>
      <p:bldP spid="51" grpId="0" animBg="1"/>
      <p:bldP spid="52" grpId="0" animBg="1"/>
      <p:bldP spid="53" grpId="0" animBg="1"/>
      <p:bldP spid="54" grpId="0" animBg="1"/>
      <p:bldP spid="55" grpId="0" animBg="1"/>
      <p:bldP spid="56" grpId="0" animBg="1"/>
      <p:bldP spid="57" grpId="0" animBg="1"/>
      <p:bldP spid="59" grpId="0" animBg="1"/>
      <p:bldP spid="59" grpId="1" animBg="1"/>
      <p:bldP spid="62" grpId="0" animBg="1"/>
      <p:bldP spid="62" grpId="1" animBg="1"/>
      <p:bldP spid="63" grpId="0" animBg="1"/>
      <p:bldP spid="63" grpId="1" animBg="1"/>
      <p:bldP spid="7168" grpId="0" animBg="1"/>
      <p:bldP spid="7168" grpId="1" animBg="1"/>
      <p:bldP spid="7169" grpId="0" animBg="1"/>
      <p:bldP spid="7169" grpId="1" animBg="1"/>
      <p:bldP spid="66"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提案内容</a:t>
            </a:r>
            <a:endParaRPr kumimoji="1" lang="ja-JP" altLang="en-US" dirty="0"/>
          </a:p>
        </p:txBody>
      </p:sp>
      <p:sp>
        <p:nvSpPr>
          <p:cNvPr id="3" name="コンテンツ プレースホルダー 2"/>
          <p:cNvSpPr>
            <a:spLocks noGrp="1"/>
          </p:cNvSpPr>
          <p:nvPr>
            <p:ph idx="1"/>
          </p:nvPr>
        </p:nvSpPr>
        <p:spPr/>
        <p:txBody>
          <a:bodyPr/>
          <a:lstStyle/>
          <a:p>
            <a:r>
              <a:rPr kumimoji="1" lang="ja-JP" altLang="en-US" dirty="0" smtClean="0"/>
              <a:t>システム依存グラフの構築</a:t>
            </a:r>
            <a:endParaRPr kumimoji="1" lang="en-US" altLang="ja-JP" dirty="0" smtClean="0"/>
          </a:p>
          <a:p>
            <a:pPr lvl="1"/>
            <a:r>
              <a:rPr lang="ja-JP" altLang="en-US" dirty="0" smtClean="0">
                <a:solidFill>
                  <a:srgbClr val="FF0000"/>
                </a:solidFill>
              </a:rPr>
              <a:t>メソッド間データ依存関係の定義</a:t>
            </a:r>
            <a:endParaRPr lang="en-US" altLang="ja-JP" dirty="0" smtClean="0">
              <a:solidFill>
                <a:srgbClr val="FF0000"/>
              </a:solidFill>
            </a:endParaRPr>
          </a:p>
          <a:p>
            <a:pPr lvl="1"/>
            <a:r>
              <a:rPr kumimoji="1" lang="ja-JP" altLang="en-US" dirty="0"/>
              <a:t>文</a:t>
            </a:r>
            <a:r>
              <a:rPr kumimoji="1" lang="ja-JP" altLang="en-US" dirty="0" smtClean="0"/>
              <a:t>の分解</a:t>
            </a:r>
            <a:endParaRPr kumimoji="1" lang="en-US" altLang="ja-JP" dirty="0" smtClean="0"/>
          </a:p>
          <a:p>
            <a:endParaRPr kumimoji="1" lang="en-US" altLang="ja-JP" dirty="0" smtClean="0"/>
          </a:p>
          <a:p>
            <a:r>
              <a:rPr kumimoji="1" lang="ja-JP" altLang="en-US" dirty="0" smtClean="0"/>
              <a:t>システム依存グラフのスライシング</a:t>
            </a:r>
            <a:endParaRPr kumimoji="1" lang="en-US" altLang="ja-JP" dirty="0" smtClean="0"/>
          </a:p>
          <a:p>
            <a:pPr lvl="1"/>
            <a:r>
              <a:rPr kumimoji="1" lang="ja-JP" altLang="en-US" dirty="0" smtClean="0"/>
              <a:t>起こりえないデータフローをたどらない</a:t>
            </a:r>
            <a:endParaRPr kumimoji="1" lang="ja-JP" altLang="en-US" dirty="0"/>
          </a:p>
        </p:txBody>
      </p:sp>
      <p:sp>
        <p:nvSpPr>
          <p:cNvPr id="4" name="スライド番号プレースホルダー 3"/>
          <p:cNvSpPr>
            <a:spLocks noGrp="1"/>
          </p:cNvSpPr>
          <p:nvPr>
            <p:ph type="sldNum" sz="quarter" idx="12"/>
          </p:nvPr>
        </p:nvSpPr>
        <p:spPr/>
        <p:txBody>
          <a:bodyPr/>
          <a:lstStyle/>
          <a:p>
            <a:fld id="{487D7C85-7EC1-4C48-83E8-12241FCB48DE}" type="slidenum">
              <a:rPr lang="en-US" altLang="ja-JP" smtClean="0"/>
              <a:pPr/>
              <a:t>12</a:t>
            </a:fld>
            <a:endParaRPr lang="en-US" altLang="ja-JP"/>
          </a:p>
        </p:txBody>
      </p:sp>
    </p:spTree>
    <p:extLst>
      <p:ext uri="{BB962C8B-B14F-4D97-AF65-F5344CB8AC3E}">
        <p14:creationId xmlns:p14="http://schemas.microsoft.com/office/powerpoint/2010/main" val="94897124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システム</a:t>
            </a:r>
            <a:r>
              <a:rPr kumimoji="1" lang="ja-JP" altLang="en-US" dirty="0" smtClean="0"/>
              <a:t>依存グラフの構築</a:t>
            </a:r>
            <a:endParaRPr kumimoji="1" lang="ja-JP" altLang="en-US" dirty="0"/>
          </a:p>
        </p:txBody>
      </p:sp>
      <p:sp>
        <p:nvSpPr>
          <p:cNvPr id="3" name="コンテンツ プレースホルダー 2"/>
          <p:cNvSpPr>
            <a:spLocks noGrp="1"/>
          </p:cNvSpPr>
          <p:nvPr>
            <p:ph idx="1"/>
          </p:nvPr>
        </p:nvSpPr>
        <p:spPr>
          <a:xfrm>
            <a:off x="457200" y="1600200"/>
            <a:ext cx="8291264" cy="5069160"/>
          </a:xfrm>
        </p:spPr>
        <p:txBody>
          <a:bodyPr/>
          <a:lstStyle/>
          <a:p>
            <a:r>
              <a:rPr kumimoji="1" lang="ja-JP" altLang="en-US" b="1" dirty="0" smtClean="0">
                <a:solidFill>
                  <a:schemeClr val="tx1"/>
                </a:solidFill>
              </a:rPr>
              <a:t>手順１</a:t>
            </a:r>
            <a:r>
              <a:rPr kumimoji="1" lang="ja-JP" altLang="en-US" dirty="0" smtClean="0"/>
              <a:t>：対象システム内の各メソッドに対して</a:t>
            </a:r>
            <a:r>
              <a:rPr kumimoji="1" lang="en-US" altLang="ja-JP" dirty="0" smtClean="0"/>
              <a:t>MDG</a:t>
            </a:r>
            <a:r>
              <a:rPr kumimoji="1" lang="ja-JP" altLang="en-US" dirty="0" smtClean="0"/>
              <a:t>を構築する</a:t>
            </a:r>
            <a:endParaRPr kumimoji="1" lang="en-US" altLang="ja-JP" dirty="0" smtClean="0"/>
          </a:p>
          <a:p>
            <a:pPr lvl="1"/>
            <a:r>
              <a:rPr lang="ja-JP" altLang="en-US" dirty="0"/>
              <a:t>仮引数</a:t>
            </a:r>
            <a:r>
              <a:rPr lang="ja-JP" altLang="en-US" dirty="0" smtClean="0"/>
              <a:t>を表す頂点が存在し，仮引数の変数を再定義することなく参照している文に対してデータ依存辺が引かれる</a:t>
            </a:r>
            <a:endParaRPr lang="en-US" altLang="ja-JP" dirty="0" smtClean="0"/>
          </a:p>
          <a:p>
            <a:pPr lvl="6"/>
            <a:endParaRPr lang="en-US" altLang="ja-JP" dirty="0" smtClean="0"/>
          </a:p>
          <a:p>
            <a:r>
              <a:rPr kumimoji="1" lang="ja-JP" altLang="en-US" b="1" dirty="0" smtClean="0">
                <a:solidFill>
                  <a:schemeClr val="tx1"/>
                </a:solidFill>
              </a:rPr>
              <a:t>手順２</a:t>
            </a:r>
            <a:r>
              <a:rPr kumimoji="1" lang="ja-JP" altLang="en-US" dirty="0" smtClean="0"/>
              <a:t>：手順１で構築した</a:t>
            </a:r>
            <a:r>
              <a:rPr kumimoji="1" lang="en-US" altLang="ja-JP" dirty="0" smtClean="0"/>
              <a:t>MDG</a:t>
            </a:r>
            <a:r>
              <a:rPr kumimoji="1" lang="ja-JP" altLang="en-US" dirty="0" smtClean="0"/>
              <a:t>において，メソッド呼び出しを行っている頂点に関して，呼び出されたメソッドの</a:t>
            </a:r>
            <a:r>
              <a:rPr kumimoji="1" lang="en-US" altLang="ja-JP" dirty="0" smtClean="0"/>
              <a:t>MDG</a:t>
            </a:r>
            <a:r>
              <a:rPr kumimoji="1" lang="ja-JP" altLang="en-US" dirty="0" smtClean="0"/>
              <a:t>との間に下記のデータ依存関係を構築</a:t>
            </a:r>
            <a:endParaRPr kumimoji="1" lang="en-US" altLang="ja-JP" dirty="0" smtClean="0"/>
          </a:p>
          <a:p>
            <a:pPr lvl="1"/>
            <a:r>
              <a:rPr lang="ja-JP" altLang="en-US" dirty="0"/>
              <a:t>引数</a:t>
            </a:r>
            <a:r>
              <a:rPr lang="ja-JP" altLang="en-US" dirty="0" smtClean="0"/>
              <a:t>を介したデータ依存関係</a:t>
            </a:r>
            <a:endParaRPr lang="en-US" altLang="ja-JP" dirty="0" smtClean="0"/>
          </a:p>
          <a:p>
            <a:pPr lvl="1"/>
            <a:r>
              <a:rPr kumimoji="1" lang="ja-JP" altLang="en-US" dirty="0"/>
              <a:t>共有変数</a:t>
            </a:r>
            <a:r>
              <a:rPr kumimoji="1" lang="ja-JP" altLang="en-US" dirty="0" smtClean="0"/>
              <a:t>を介したデータ依存関係</a:t>
            </a:r>
            <a:endParaRPr kumimoji="1" lang="en-US" altLang="ja-JP" dirty="0" smtClean="0"/>
          </a:p>
          <a:p>
            <a:pPr lvl="1"/>
            <a:r>
              <a:rPr lang="ja-JP" altLang="en-US" dirty="0" smtClean="0"/>
              <a:t>返り値を介したデータ依存関係</a:t>
            </a:r>
            <a:endParaRPr kumimoji="1" lang="ja-JP" altLang="en-US" dirty="0"/>
          </a:p>
        </p:txBody>
      </p:sp>
      <p:sp>
        <p:nvSpPr>
          <p:cNvPr id="4" name="スライド番号プレースホルダー 3"/>
          <p:cNvSpPr>
            <a:spLocks noGrp="1"/>
          </p:cNvSpPr>
          <p:nvPr>
            <p:ph type="sldNum" sz="quarter" idx="12"/>
          </p:nvPr>
        </p:nvSpPr>
        <p:spPr/>
        <p:txBody>
          <a:bodyPr/>
          <a:lstStyle/>
          <a:p>
            <a:fld id="{487D7C85-7EC1-4C48-83E8-12241FCB48DE}" type="slidenum">
              <a:rPr lang="en-US" altLang="ja-JP" smtClean="0"/>
              <a:pPr/>
              <a:t>13</a:t>
            </a:fld>
            <a:endParaRPr lang="en-US" altLang="ja-JP"/>
          </a:p>
        </p:txBody>
      </p:sp>
    </p:spTree>
    <p:extLst>
      <p:ext uri="{BB962C8B-B14F-4D97-AF65-F5344CB8AC3E}">
        <p14:creationId xmlns:p14="http://schemas.microsoft.com/office/powerpoint/2010/main" val="107123512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メソッド間データ</a:t>
            </a:r>
            <a:r>
              <a:rPr lang="ja-JP" altLang="en-US" dirty="0" smtClean="0"/>
              <a:t>依存辺の</a:t>
            </a:r>
            <a:r>
              <a:rPr lang="ja-JP" altLang="en-US" dirty="0" smtClean="0"/>
              <a:t>定義</a:t>
            </a:r>
            <a:endParaRPr kumimoji="1" lang="ja-JP" altLang="en-US" dirty="0"/>
          </a:p>
        </p:txBody>
      </p:sp>
      <p:sp>
        <p:nvSpPr>
          <p:cNvPr id="3" name="コンテンツ プレースホルダー 2"/>
          <p:cNvSpPr>
            <a:spLocks noGrp="1"/>
          </p:cNvSpPr>
          <p:nvPr>
            <p:ph idx="1"/>
          </p:nvPr>
        </p:nvSpPr>
        <p:spPr/>
        <p:txBody>
          <a:bodyPr/>
          <a:lstStyle/>
          <a:p>
            <a:r>
              <a:rPr kumimoji="1" lang="ja-JP" altLang="en-US" dirty="0" smtClean="0"/>
              <a:t>メソッド間データ依存辺は，</a:t>
            </a:r>
            <a:r>
              <a:rPr kumimoji="1" lang="ja-JP" altLang="en-US" dirty="0" smtClean="0">
                <a:solidFill>
                  <a:schemeClr val="bg2"/>
                </a:solidFill>
              </a:rPr>
              <a:t>特定の</a:t>
            </a:r>
            <a:r>
              <a:rPr kumimoji="1" lang="ja-JP" altLang="en-US" dirty="0" smtClean="0">
                <a:solidFill>
                  <a:srgbClr val="FF0000"/>
                </a:solidFill>
              </a:rPr>
              <a:t>条件</a:t>
            </a:r>
            <a:r>
              <a:rPr kumimoji="1" lang="ja-JP" altLang="en-US" dirty="0" smtClean="0"/>
              <a:t>をみたす場合に，</a:t>
            </a:r>
            <a:r>
              <a:rPr lang="ja-JP" altLang="en-US" dirty="0" smtClean="0"/>
              <a:t>二つの集合</a:t>
            </a:r>
            <a:r>
              <a:rPr lang="en-US" altLang="ja-JP" dirty="0" smtClean="0">
                <a:solidFill>
                  <a:srgbClr val="FF0000"/>
                </a:solidFill>
              </a:rPr>
              <a:t>SRC</a:t>
            </a:r>
            <a:r>
              <a:rPr lang="ja-JP" altLang="en-US" dirty="0"/>
              <a:t>・</a:t>
            </a:r>
            <a:r>
              <a:rPr lang="en-US" altLang="ja-JP" dirty="0" smtClean="0">
                <a:solidFill>
                  <a:srgbClr val="FF0000"/>
                </a:solidFill>
              </a:rPr>
              <a:t>DES</a:t>
            </a:r>
            <a:r>
              <a:rPr lang="ja-JP" altLang="en-US" dirty="0" smtClean="0"/>
              <a:t>に含まれる頂点間</a:t>
            </a:r>
            <a:r>
              <a:rPr lang="ja-JP" altLang="en-US" dirty="0"/>
              <a:t>に</a:t>
            </a:r>
            <a:r>
              <a:rPr lang="ja-JP" altLang="en-US" dirty="0" smtClean="0"/>
              <a:t>引かれる</a:t>
            </a:r>
            <a:endParaRPr lang="en-US" altLang="ja-JP" dirty="0" smtClean="0"/>
          </a:p>
          <a:p>
            <a:pPr lvl="1"/>
            <a:r>
              <a:rPr kumimoji="1" lang="en-US" altLang="ja-JP" dirty="0" smtClean="0"/>
              <a:t>SRC</a:t>
            </a:r>
            <a:r>
              <a:rPr kumimoji="1" lang="ja-JP" altLang="en-US" dirty="0" smtClean="0"/>
              <a:t>に含まれる各頂点から</a:t>
            </a:r>
            <a:r>
              <a:rPr kumimoji="1" lang="en-US" altLang="ja-JP" dirty="0" smtClean="0"/>
              <a:t>DES</a:t>
            </a:r>
            <a:r>
              <a:rPr kumimoji="1" lang="ja-JP" altLang="en-US" dirty="0" smtClean="0"/>
              <a:t>に含まれるすべての頂点に対して引かれる</a:t>
            </a:r>
            <a:endParaRPr kumimoji="1" lang="en-US" altLang="ja-JP" dirty="0" smtClean="0"/>
          </a:p>
          <a:p>
            <a:pPr lvl="1"/>
            <a:r>
              <a:rPr lang="ja-JP" altLang="en-US" dirty="0"/>
              <a:t>多態性に</a:t>
            </a:r>
            <a:r>
              <a:rPr lang="ja-JP" altLang="en-US" dirty="0" smtClean="0"/>
              <a:t>より，呼び出されたメソッドが一意に特定できない場合は，呼び出される可能性</a:t>
            </a:r>
            <a:r>
              <a:rPr lang="ja-JP" altLang="en-US" dirty="0"/>
              <a:t>が</a:t>
            </a:r>
            <a:r>
              <a:rPr lang="ja-JP" altLang="en-US" dirty="0" smtClean="0"/>
              <a:t>あるすべてのメソッドに対して処理が行われる</a:t>
            </a:r>
            <a:endParaRPr kumimoji="1" lang="ja-JP" altLang="en-US" dirty="0"/>
          </a:p>
        </p:txBody>
      </p:sp>
      <p:sp>
        <p:nvSpPr>
          <p:cNvPr id="4" name="スライド番号プレースホルダー 3"/>
          <p:cNvSpPr>
            <a:spLocks noGrp="1"/>
          </p:cNvSpPr>
          <p:nvPr>
            <p:ph type="sldNum" sz="quarter" idx="12"/>
          </p:nvPr>
        </p:nvSpPr>
        <p:spPr/>
        <p:txBody>
          <a:bodyPr/>
          <a:lstStyle/>
          <a:p>
            <a:fld id="{487D7C85-7EC1-4C48-83E8-12241FCB48DE}" type="slidenum">
              <a:rPr lang="en-US" altLang="ja-JP" smtClean="0"/>
              <a:pPr/>
              <a:t>14</a:t>
            </a:fld>
            <a:endParaRPr lang="en-US" altLang="ja-JP"/>
          </a:p>
        </p:txBody>
      </p:sp>
    </p:spTree>
    <p:extLst>
      <p:ext uri="{BB962C8B-B14F-4D97-AF65-F5344CB8AC3E}">
        <p14:creationId xmlns:p14="http://schemas.microsoft.com/office/powerpoint/2010/main" val="142245997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引数を介したデータ依存関係</a:t>
            </a:r>
            <a:endParaRPr kumimoji="1" lang="ja-JP" altLang="en-US" dirty="0"/>
          </a:p>
        </p:txBody>
      </p:sp>
      <p:sp>
        <p:nvSpPr>
          <p:cNvPr id="3" name="コンテンツ プレースホルダー 2"/>
          <p:cNvSpPr>
            <a:spLocks noGrp="1"/>
          </p:cNvSpPr>
          <p:nvPr>
            <p:ph idx="1"/>
          </p:nvPr>
        </p:nvSpPr>
        <p:spPr/>
        <p:txBody>
          <a:bodyPr/>
          <a:lstStyle/>
          <a:p>
            <a:r>
              <a:rPr lang="en-US" altLang="ja-JP" dirty="0" smtClean="0"/>
              <a:t>SRC(C,V</a:t>
            </a:r>
            <a:r>
              <a:rPr lang="en-US" altLang="ja-JP" baseline="-25000" dirty="0" smtClean="0"/>
              <a:t>1</a:t>
            </a:r>
            <a:r>
              <a:rPr lang="en-US" altLang="ja-JP" dirty="0" smtClean="0"/>
              <a:t>)</a:t>
            </a:r>
            <a:r>
              <a:rPr lang="ja-JP" altLang="en-US" dirty="0" smtClean="0"/>
              <a:t>：メソッド呼び出し</a:t>
            </a:r>
            <a:r>
              <a:rPr lang="en-US" altLang="ja-JP" dirty="0" smtClean="0"/>
              <a:t>C</a:t>
            </a:r>
            <a:r>
              <a:rPr lang="ja-JP" altLang="en-US" dirty="0" smtClean="0"/>
              <a:t>をもつ頂点に対して，実引数</a:t>
            </a:r>
            <a:r>
              <a:rPr lang="en-US" altLang="ja-JP" dirty="0" smtClean="0"/>
              <a:t>V</a:t>
            </a:r>
            <a:r>
              <a:rPr lang="en-US" altLang="ja-JP" baseline="-25000" dirty="0" smtClean="0"/>
              <a:t>1</a:t>
            </a:r>
            <a:r>
              <a:rPr lang="ja-JP" altLang="en-US" dirty="0" smtClean="0"/>
              <a:t>についてのデータ依存辺を持つ頂点</a:t>
            </a:r>
            <a:endParaRPr lang="en-US" altLang="ja-JP" dirty="0" smtClean="0"/>
          </a:p>
          <a:p>
            <a:r>
              <a:rPr kumimoji="1" lang="en-US" altLang="ja-JP" dirty="0" smtClean="0"/>
              <a:t>DES(M, V</a:t>
            </a:r>
            <a:r>
              <a:rPr kumimoji="1" lang="en-US" altLang="ja-JP" baseline="-25000" dirty="0" smtClean="0"/>
              <a:t>2</a:t>
            </a:r>
            <a:r>
              <a:rPr kumimoji="1" lang="en-US" altLang="ja-JP" dirty="0" smtClean="0"/>
              <a:t>)</a:t>
            </a:r>
            <a:r>
              <a:rPr kumimoji="1" lang="ja-JP" altLang="en-US" dirty="0" smtClean="0"/>
              <a:t>：メソッド</a:t>
            </a:r>
            <a:r>
              <a:rPr kumimoji="1" lang="en-US" altLang="ja-JP" dirty="0" smtClean="0"/>
              <a:t>M</a:t>
            </a:r>
            <a:r>
              <a:rPr kumimoji="1" lang="ja-JP" altLang="en-US" dirty="0" smtClean="0"/>
              <a:t>の仮引数</a:t>
            </a:r>
            <a:r>
              <a:rPr kumimoji="1" lang="en-US" altLang="ja-JP" dirty="0" smtClean="0"/>
              <a:t>V</a:t>
            </a:r>
            <a:r>
              <a:rPr kumimoji="1" lang="en-US" altLang="ja-JP" baseline="-25000" dirty="0" smtClean="0"/>
              <a:t>2</a:t>
            </a:r>
            <a:r>
              <a:rPr kumimoji="1" lang="ja-JP" altLang="en-US" dirty="0" smtClean="0"/>
              <a:t>がデータ依存辺を持つ頂点の集合</a:t>
            </a:r>
            <a:endParaRPr kumimoji="1" lang="en-US" altLang="ja-JP" dirty="0" smtClean="0"/>
          </a:p>
          <a:p>
            <a:r>
              <a:rPr lang="ja-JP" altLang="en-US" dirty="0" smtClean="0"/>
              <a:t>条件：メソッド</a:t>
            </a:r>
            <a:r>
              <a:rPr lang="en-US" altLang="ja-JP" dirty="0" smtClean="0"/>
              <a:t>M</a:t>
            </a:r>
            <a:r>
              <a:rPr lang="ja-JP" altLang="en-US" dirty="0" smtClean="0"/>
              <a:t>はメソッド呼び出し</a:t>
            </a:r>
            <a:r>
              <a:rPr lang="en-US" altLang="ja-JP" dirty="0" smtClean="0"/>
              <a:t>C</a:t>
            </a:r>
            <a:r>
              <a:rPr lang="ja-JP" altLang="en-US" dirty="0" smtClean="0"/>
              <a:t>で呼び出される可能性があり，実引数</a:t>
            </a:r>
            <a:r>
              <a:rPr lang="en-US" altLang="ja-JP" dirty="0" smtClean="0"/>
              <a:t>V</a:t>
            </a:r>
            <a:r>
              <a:rPr lang="en-US" altLang="ja-JP" baseline="-25000" dirty="0" smtClean="0"/>
              <a:t>1</a:t>
            </a:r>
            <a:r>
              <a:rPr lang="ja-JP" altLang="en-US" dirty="0" smtClean="0"/>
              <a:t>に対応する仮引数は</a:t>
            </a:r>
            <a:r>
              <a:rPr lang="en-US" altLang="ja-JP" dirty="0" smtClean="0"/>
              <a:t>V</a:t>
            </a:r>
            <a:r>
              <a:rPr lang="en-US" altLang="ja-JP" baseline="-25000" dirty="0" smtClean="0"/>
              <a:t>2</a:t>
            </a:r>
            <a:r>
              <a:rPr lang="ja-JP" altLang="en-US" dirty="0" smtClean="0"/>
              <a:t>である</a:t>
            </a:r>
            <a:endParaRPr kumimoji="1" lang="ja-JP" altLang="en-US" dirty="0"/>
          </a:p>
        </p:txBody>
      </p:sp>
      <p:sp>
        <p:nvSpPr>
          <p:cNvPr id="4" name="スライド番号プレースホルダー 3"/>
          <p:cNvSpPr>
            <a:spLocks noGrp="1"/>
          </p:cNvSpPr>
          <p:nvPr>
            <p:ph type="sldNum" sz="quarter" idx="12"/>
          </p:nvPr>
        </p:nvSpPr>
        <p:spPr/>
        <p:txBody>
          <a:bodyPr/>
          <a:lstStyle/>
          <a:p>
            <a:fld id="{487D7C85-7EC1-4C48-83E8-12241FCB48DE}" type="slidenum">
              <a:rPr lang="en-US" altLang="ja-JP" smtClean="0"/>
              <a:pPr/>
              <a:t>15</a:t>
            </a:fld>
            <a:endParaRPr lang="en-US" altLang="ja-JP"/>
          </a:p>
        </p:txBody>
      </p:sp>
    </p:spTree>
    <p:extLst>
      <p:ext uri="{BB962C8B-B14F-4D97-AF65-F5344CB8AC3E}">
        <p14:creationId xmlns:p14="http://schemas.microsoft.com/office/powerpoint/2010/main" val="39557933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 name="テキスト ボックス 63"/>
          <p:cNvSpPr txBox="1"/>
          <p:nvPr/>
        </p:nvSpPr>
        <p:spPr>
          <a:xfrm>
            <a:off x="6868854" y="1628800"/>
            <a:ext cx="2167642" cy="400110"/>
          </a:xfrm>
          <a:prstGeom prst="rect">
            <a:avLst/>
          </a:prstGeom>
          <a:noFill/>
        </p:spPr>
        <p:txBody>
          <a:bodyPr wrap="square" rtlCol="0">
            <a:spAutoFit/>
          </a:bodyPr>
          <a:lstStyle/>
          <a:p>
            <a:pPr algn="ctr"/>
            <a:r>
              <a:rPr lang="en-US" altLang="ja-JP" sz="2000" dirty="0" smtClean="0"/>
              <a:t>operate</a:t>
            </a:r>
            <a:endParaRPr kumimoji="1" lang="ja-JP" altLang="en-US" sz="2000" dirty="0"/>
          </a:p>
        </p:txBody>
      </p:sp>
      <p:sp>
        <p:nvSpPr>
          <p:cNvPr id="2" name="タイトル 1"/>
          <p:cNvSpPr>
            <a:spLocks noGrp="1"/>
          </p:cNvSpPr>
          <p:nvPr>
            <p:ph type="title"/>
          </p:nvPr>
        </p:nvSpPr>
        <p:spPr/>
        <p:txBody>
          <a:bodyPr/>
          <a:lstStyle/>
          <a:p>
            <a:r>
              <a:rPr kumimoji="1" lang="ja-JP" altLang="en-US" dirty="0" smtClean="0"/>
              <a:t>例：引数を介したデータ依存関係の構築</a:t>
            </a:r>
            <a:endParaRPr kumimoji="1" lang="ja-JP" altLang="en-US" dirty="0"/>
          </a:p>
        </p:txBody>
      </p:sp>
      <p:sp>
        <p:nvSpPr>
          <p:cNvPr id="4" name="テキスト ボックス 3"/>
          <p:cNvSpPr txBox="1"/>
          <p:nvPr/>
        </p:nvSpPr>
        <p:spPr>
          <a:xfrm>
            <a:off x="107504" y="1701963"/>
            <a:ext cx="4176464" cy="4247317"/>
          </a:xfrm>
          <a:prstGeom prst="rect">
            <a:avLst/>
          </a:prstGeom>
          <a:solidFill>
            <a:schemeClr val="bg1"/>
          </a:solidFill>
          <a:ln w="19050">
            <a:solidFill>
              <a:schemeClr val="tx1"/>
            </a:solidFill>
          </a:ln>
        </p:spPr>
        <p:txBody>
          <a:bodyPr wrap="square" rtlCol="0">
            <a:spAutoFit/>
          </a:bodyPr>
          <a:lstStyle/>
          <a:p>
            <a:r>
              <a:rPr kumimoji="1" lang="en-US" altLang="ja-JP" sz="1800" dirty="0" smtClean="0">
                <a:latin typeface="ＭＳ ゴシック" pitchFamily="49" charset="-128"/>
                <a:ea typeface="ＭＳ ゴシック" pitchFamily="49" charset="-128"/>
              </a:rPr>
              <a:t> 1: public class Sample{ </a:t>
            </a:r>
          </a:p>
          <a:p>
            <a:r>
              <a:rPr kumimoji="1" lang="en-US" altLang="ja-JP" sz="1800" dirty="0" smtClean="0">
                <a:latin typeface="ＭＳ ゴシック" pitchFamily="49" charset="-128"/>
                <a:ea typeface="ＭＳ ゴシック" pitchFamily="49" charset="-128"/>
              </a:rPr>
              <a:t> 2:   void sample(){</a:t>
            </a:r>
          </a:p>
          <a:p>
            <a:r>
              <a:rPr lang="en-US" altLang="ja-JP" sz="1800" dirty="0" smtClean="0">
                <a:latin typeface="ＭＳ ゴシック" pitchFamily="49" charset="-128"/>
                <a:ea typeface="ＭＳ ゴシック" pitchFamily="49" charset="-128"/>
              </a:rPr>
              <a:t> 3:     </a:t>
            </a:r>
            <a:r>
              <a:rPr lang="en-US" altLang="ja-JP" sz="1800" dirty="0" err="1" smtClean="0">
                <a:latin typeface="ＭＳ ゴシック" pitchFamily="49" charset="-128"/>
                <a:ea typeface="ＭＳ ゴシック" pitchFamily="49" charset="-128"/>
              </a:rPr>
              <a:t>int</a:t>
            </a:r>
            <a:r>
              <a:rPr lang="en-US" altLang="ja-JP" sz="1800" dirty="0" smtClean="0">
                <a:latin typeface="ＭＳ ゴシック" pitchFamily="49" charset="-128"/>
                <a:ea typeface="ＭＳ ゴシック" pitchFamily="49" charset="-128"/>
              </a:rPr>
              <a:t> x = </a:t>
            </a:r>
            <a:r>
              <a:rPr lang="en-US" altLang="ja-JP" sz="1800" dirty="0" err="1" smtClean="0">
                <a:latin typeface="ＭＳ ゴシック" pitchFamily="49" charset="-128"/>
                <a:ea typeface="ＭＳ ゴシック" pitchFamily="49" charset="-128"/>
              </a:rPr>
              <a:t>XXX.getX</a:t>
            </a:r>
            <a:r>
              <a:rPr lang="en-US" altLang="ja-JP" sz="1800" dirty="0" smtClean="0">
                <a:latin typeface="ＭＳ ゴシック" pitchFamily="49" charset="-128"/>
                <a:ea typeface="ＭＳ ゴシック" pitchFamily="49" charset="-128"/>
              </a:rPr>
              <a:t>();</a:t>
            </a:r>
          </a:p>
          <a:p>
            <a:r>
              <a:rPr kumimoji="1" lang="en-US" altLang="ja-JP" sz="1800" dirty="0">
                <a:latin typeface="ＭＳ ゴシック" pitchFamily="49" charset="-128"/>
                <a:ea typeface="ＭＳ ゴシック" pitchFamily="49" charset="-128"/>
              </a:rPr>
              <a:t> </a:t>
            </a:r>
            <a:r>
              <a:rPr kumimoji="1" lang="en-US" altLang="ja-JP" sz="1800" dirty="0" smtClean="0">
                <a:latin typeface="ＭＳ ゴシック" pitchFamily="49" charset="-128"/>
                <a:ea typeface="ＭＳ ゴシック" pitchFamily="49" charset="-128"/>
              </a:rPr>
              <a:t>4:     </a:t>
            </a:r>
            <a:r>
              <a:rPr kumimoji="1" lang="en-US" altLang="ja-JP" sz="1800" dirty="0" err="1" smtClean="0">
                <a:latin typeface="ＭＳ ゴシック" pitchFamily="49" charset="-128"/>
                <a:ea typeface="ＭＳ ゴシック" pitchFamily="49" charset="-128"/>
              </a:rPr>
              <a:t>int</a:t>
            </a:r>
            <a:r>
              <a:rPr kumimoji="1" lang="en-US" altLang="ja-JP" sz="1800" dirty="0" smtClean="0">
                <a:latin typeface="ＭＳ ゴシック" pitchFamily="49" charset="-128"/>
                <a:ea typeface="ＭＳ ゴシック" pitchFamily="49" charset="-128"/>
              </a:rPr>
              <a:t> y = </a:t>
            </a:r>
            <a:r>
              <a:rPr kumimoji="1" lang="en-US" altLang="ja-JP" sz="1800" dirty="0" err="1" smtClean="0">
                <a:latin typeface="ＭＳ ゴシック" pitchFamily="49" charset="-128"/>
                <a:ea typeface="ＭＳ ゴシック" pitchFamily="49" charset="-128"/>
              </a:rPr>
              <a:t>XXX.getY</a:t>
            </a:r>
            <a:r>
              <a:rPr kumimoji="1" lang="en-US" altLang="ja-JP" sz="1800" dirty="0" smtClean="0">
                <a:latin typeface="ＭＳ ゴシック" pitchFamily="49" charset="-128"/>
                <a:ea typeface="ＭＳ ゴシック" pitchFamily="49" charset="-128"/>
              </a:rPr>
              <a:t>();</a:t>
            </a:r>
          </a:p>
          <a:p>
            <a:r>
              <a:rPr lang="en-US" altLang="ja-JP" sz="1800" dirty="0" smtClean="0">
                <a:latin typeface="ＭＳ ゴシック" pitchFamily="49" charset="-128"/>
                <a:ea typeface="ＭＳ ゴシック" pitchFamily="49" charset="-128"/>
              </a:rPr>
              <a:t> 5:     Operation o = new Plus();</a:t>
            </a:r>
          </a:p>
          <a:p>
            <a:r>
              <a:rPr kumimoji="1" lang="en-US" altLang="ja-JP" sz="1800" dirty="0">
                <a:latin typeface="ＭＳ ゴシック" pitchFamily="49" charset="-128"/>
                <a:ea typeface="ＭＳ ゴシック" pitchFamily="49" charset="-128"/>
              </a:rPr>
              <a:t> </a:t>
            </a:r>
            <a:r>
              <a:rPr kumimoji="1" lang="en-US" altLang="ja-JP" sz="1800" dirty="0" smtClean="0">
                <a:latin typeface="ＭＳ ゴシック" pitchFamily="49" charset="-128"/>
                <a:ea typeface="ＭＳ ゴシック" pitchFamily="49" charset="-128"/>
              </a:rPr>
              <a:t>6:     </a:t>
            </a:r>
            <a:r>
              <a:rPr kumimoji="1" lang="en-US" altLang="ja-JP" sz="1800" dirty="0" err="1" smtClean="0">
                <a:latin typeface="ＭＳ ゴシック" pitchFamily="49" charset="-128"/>
                <a:ea typeface="ＭＳ ゴシック" pitchFamily="49" charset="-128"/>
              </a:rPr>
              <a:t>int</a:t>
            </a:r>
            <a:r>
              <a:rPr kumimoji="1" lang="en-US" altLang="ja-JP" sz="1800" dirty="0" smtClean="0">
                <a:latin typeface="ＭＳ ゴシック" pitchFamily="49" charset="-128"/>
                <a:ea typeface="ＭＳ ゴシック" pitchFamily="49" charset="-128"/>
              </a:rPr>
              <a:t> z = </a:t>
            </a:r>
            <a:r>
              <a:rPr kumimoji="1" lang="en-US" altLang="ja-JP" sz="1800" dirty="0" err="1" smtClean="0">
                <a:latin typeface="ＭＳ ゴシック" pitchFamily="49" charset="-128"/>
                <a:ea typeface="ＭＳ ゴシック" pitchFamily="49" charset="-128"/>
              </a:rPr>
              <a:t>o.operate</a:t>
            </a:r>
            <a:r>
              <a:rPr kumimoji="1" lang="en-US" altLang="ja-JP" sz="1800" dirty="0" smtClean="0">
                <a:latin typeface="ＭＳ ゴシック" pitchFamily="49" charset="-128"/>
                <a:ea typeface="ＭＳ ゴシック" pitchFamily="49" charset="-128"/>
              </a:rPr>
              <a:t>(</a:t>
            </a:r>
            <a:r>
              <a:rPr kumimoji="1" lang="en-US" altLang="ja-JP" sz="1800" dirty="0" err="1" smtClean="0">
                <a:latin typeface="ＭＳ ゴシック" pitchFamily="49" charset="-128"/>
                <a:ea typeface="ＭＳ ゴシック" pitchFamily="49" charset="-128"/>
              </a:rPr>
              <a:t>x,y</a:t>
            </a:r>
            <a:r>
              <a:rPr kumimoji="1" lang="en-US" altLang="ja-JP" sz="1800" dirty="0" smtClean="0">
                <a:latin typeface="ＭＳ ゴシック" pitchFamily="49" charset="-128"/>
                <a:ea typeface="ＭＳ ゴシック" pitchFamily="49" charset="-128"/>
              </a:rPr>
              <a:t>);</a:t>
            </a:r>
          </a:p>
          <a:p>
            <a:r>
              <a:rPr lang="en-US" altLang="ja-JP" sz="1800" dirty="0">
                <a:latin typeface="ＭＳ ゴシック" pitchFamily="49" charset="-128"/>
                <a:ea typeface="ＭＳ ゴシック" pitchFamily="49" charset="-128"/>
              </a:rPr>
              <a:t> </a:t>
            </a:r>
            <a:r>
              <a:rPr lang="en-US" altLang="ja-JP" sz="1800" dirty="0" smtClean="0">
                <a:latin typeface="ＭＳ ゴシック" pitchFamily="49" charset="-128"/>
                <a:ea typeface="ＭＳ ゴシック" pitchFamily="49" charset="-128"/>
              </a:rPr>
              <a:t>7:     </a:t>
            </a:r>
            <a:r>
              <a:rPr lang="en-US" altLang="ja-JP" sz="1800" dirty="0" err="1" smtClean="0">
                <a:latin typeface="ＭＳ ゴシック" pitchFamily="49" charset="-128"/>
                <a:ea typeface="ＭＳ ゴシック" pitchFamily="49" charset="-128"/>
              </a:rPr>
              <a:t>System.out.println</a:t>
            </a:r>
            <a:r>
              <a:rPr lang="en-US" altLang="ja-JP" sz="1800" dirty="0" smtClean="0">
                <a:latin typeface="ＭＳ ゴシック" pitchFamily="49" charset="-128"/>
                <a:ea typeface="ＭＳ ゴシック" pitchFamily="49" charset="-128"/>
              </a:rPr>
              <a:t>(z);</a:t>
            </a:r>
          </a:p>
          <a:p>
            <a:r>
              <a:rPr kumimoji="1" lang="en-US" altLang="ja-JP" sz="1800" dirty="0" smtClean="0">
                <a:latin typeface="ＭＳ ゴシック" pitchFamily="49" charset="-128"/>
                <a:ea typeface="ＭＳ ゴシック" pitchFamily="49" charset="-128"/>
              </a:rPr>
              <a:t> </a:t>
            </a:r>
            <a:r>
              <a:rPr lang="en-US" altLang="ja-JP" sz="1800" dirty="0" smtClean="0">
                <a:latin typeface="ＭＳ ゴシック" pitchFamily="49" charset="-128"/>
                <a:ea typeface="ＭＳ ゴシック" pitchFamily="49" charset="-128"/>
              </a:rPr>
              <a:t>8:   }</a:t>
            </a:r>
          </a:p>
          <a:p>
            <a:r>
              <a:rPr kumimoji="1" lang="en-US" altLang="ja-JP" sz="1800" dirty="0">
                <a:latin typeface="ＭＳ ゴシック" pitchFamily="49" charset="-128"/>
                <a:ea typeface="ＭＳ ゴシック" pitchFamily="49" charset="-128"/>
              </a:rPr>
              <a:t> </a:t>
            </a:r>
            <a:r>
              <a:rPr kumimoji="1" lang="en-US" altLang="ja-JP" sz="1800" dirty="0" smtClean="0">
                <a:latin typeface="ＭＳ ゴシック" pitchFamily="49" charset="-128"/>
                <a:ea typeface="ＭＳ ゴシック" pitchFamily="49" charset="-128"/>
              </a:rPr>
              <a:t>9: }</a:t>
            </a:r>
          </a:p>
          <a:p>
            <a:r>
              <a:rPr lang="en-US" altLang="ja-JP" sz="1800" dirty="0" smtClean="0">
                <a:latin typeface="ＭＳ ゴシック" pitchFamily="49" charset="-128"/>
                <a:ea typeface="ＭＳ ゴシック" pitchFamily="49" charset="-128"/>
              </a:rPr>
              <a:t>10: class Plus{</a:t>
            </a:r>
          </a:p>
          <a:p>
            <a:r>
              <a:rPr lang="en-US" altLang="ja-JP" sz="1800" dirty="0" smtClean="0">
                <a:latin typeface="ＭＳ ゴシック" pitchFamily="49" charset="-128"/>
                <a:ea typeface="ＭＳ ゴシック" pitchFamily="49" charset="-128"/>
              </a:rPr>
              <a:t>11:   </a:t>
            </a:r>
            <a:r>
              <a:rPr lang="en-US" altLang="ja-JP" sz="1800" dirty="0" err="1" smtClean="0">
                <a:latin typeface="ＭＳ ゴシック" pitchFamily="49" charset="-128"/>
                <a:ea typeface="ＭＳ ゴシック" pitchFamily="49" charset="-128"/>
              </a:rPr>
              <a:t>int</a:t>
            </a:r>
            <a:r>
              <a:rPr lang="en-US" altLang="ja-JP" sz="1800" dirty="0" smtClean="0">
                <a:latin typeface="ＭＳ ゴシック" pitchFamily="49" charset="-128"/>
                <a:ea typeface="ＭＳ ゴシック" pitchFamily="49" charset="-128"/>
              </a:rPr>
              <a:t> operate(</a:t>
            </a:r>
            <a:r>
              <a:rPr lang="en-US" altLang="ja-JP" sz="1800" dirty="0" err="1" smtClean="0">
                <a:latin typeface="ＭＳ ゴシック" pitchFamily="49" charset="-128"/>
                <a:ea typeface="ＭＳ ゴシック" pitchFamily="49" charset="-128"/>
              </a:rPr>
              <a:t>int</a:t>
            </a:r>
            <a:r>
              <a:rPr lang="en-US" altLang="ja-JP" sz="1800" dirty="0" smtClean="0">
                <a:latin typeface="ＭＳ ゴシック" pitchFamily="49" charset="-128"/>
                <a:ea typeface="ＭＳ ゴシック" pitchFamily="49" charset="-128"/>
              </a:rPr>
              <a:t> a, </a:t>
            </a:r>
            <a:r>
              <a:rPr lang="en-US" altLang="ja-JP" sz="1800" dirty="0" err="1" smtClean="0">
                <a:latin typeface="ＭＳ ゴシック" pitchFamily="49" charset="-128"/>
                <a:ea typeface="ＭＳ ゴシック" pitchFamily="49" charset="-128"/>
              </a:rPr>
              <a:t>int</a:t>
            </a:r>
            <a:r>
              <a:rPr lang="en-US" altLang="ja-JP" sz="1800" dirty="0" smtClean="0">
                <a:latin typeface="ＭＳ ゴシック" pitchFamily="49" charset="-128"/>
                <a:ea typeface="ＭＳ ゴシック" pitchFamily="49" charset="-128"/>
              </a:rPr>
              <a:t> b){</a:t>
            </a:r>
          </a:p>
          <a:p>
            <a:r>
              <a:rPr lang="en-US" altLang="ja-JP" sz="1800" dirty="0" smtClean="0">
                <a:latin typeface="ＭＳ ゴシック" pitchFamily="49" charset="-128"/>
                <a:ea typeface="ＭＳ ゴシック" pitchFamily="49" charset="-128"/>
              </a:rPr>
              <a:t>12:     </a:t>
            </a:r>
            <a:r>
              <a:rPr lang="en-US" altLang="ja-JP" sz="1800" dirty="0" err="1" smtClean="0">
                <a:latin typeface="ＭＳ ゴシック" pitchFamily="49" charset="-128"/>
                <a:ea typeface="ＭＳ ゴシック" pitchFamily="49" charset="-128"/>
              </a:rPr>
              <a:t>int</a:t>
            </a:r>
            <a:r>
              <a:rPr lang="en-US" altLang="ja-JP" sz="1800" dirty="0" smtClean="0">
                <a:latin typeface="ＭＳ ゴシック" pitchFamily="49" charset="-128"/>
                <a:ea typeface="ＭＳ ゴシック" pitchFamily="49" charset="-128"/>
              </a:rPr>
              <a:t> c = a + b;</a:t>
            </a:r>
          </a:p>
          <a:p>
            <a:r>
              <a:rPr lang="en-US" altLang="ja-JP" sz="1800" dirty="0" smtClean="0">
                <a:latin typeface="ＭＳ ゴシック" pitchFamily="49" charset="-128"/>
                <a:ea typeface="ＭＳ ゴシック" pitchFamily="49" charset="-128"/>
              </a:rPr>
              <a:t>13:     return c;</a:t>
            </a:r>
          </a:p>
          <a:p>
            <a:r>
              <a:rPr lang="en-US" altLang="ja-JP" sz="1800" dirty="0" smtClean="0">
                <a:latin typeface="ＭＳ ゴシック" pitchFamily="49" charset="-128"/>
                <a:ea typeface="ＭＳ ゴシック" pitchFamily="49" charset="-128"/>
              </a:rPr>
              <a:t>14:   }</a:t>
            </a:r>
          </a:p>
          <a:p>
            <a:r>
              <a:rPr lang="en-US" altLang="ja-JP" sz="1800" dirty="0" smtClean="0">
                <a:latin typeface="ＭＳ ゴシック" pitchFamily="49" charset="-128"/>
                <a:ea typeface="ＭＳ ゴシック" pitchFamily="49" charset="-128"/>
              </a:rPr>
              <a:t>15: }</a:t>
            </a:r>
            <a:endParaRPr kumimoji="1" lang="ja-JP" altLang="en-US" sz="1800" dirty="0">
              <a:latin typeface="ＭＳ ゴシック" pitchFamily="49" charset="-128"/>
              <a:ea typeface="ＭＳ ゴシック" pitchFamily="49" charset="-128"/>
            </a:endParaRPr>
          </a:p>
        </p:txBody>
      </p:sp>
      <p:sp>
        <p:nvSpPr>
          <p:cNvPr id="6" name="フローチャート : 判断 5"/>
          <p:cNvSpPr/>
          <p:nvPr/>
        </p:nvSpPr>
        <p:spPr>
          <a:xfrm>
            <a:off x="4499992" y="1700808"/>
            <a:ext cx="714380" cy="428628"/>
          </a:xfrm>
          <a:prstGeom prst="flowChartDecision">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 name="テキスト ボックス 6"/>
          <p:cNvSpPr txBox="1"/>
          <p:nvPr/>
        </p:nvSpPr>
        <p:spPr>
          <a:xfrm>
            <a:off x="4499992" y="1772246"/>
            <a:ext cx="714380" cy="338554"/>
          </a:xfrm>
          <a:prstGeom prst="rect">
            <a:avLst/>
          </a:prstGeom>
          <a:noFill/>
        </p:spPr>
        <p:txBody>
          <a:bodyPr wrap="square" rtlCol="0">
            <a:spAutoFit/>
          </a:bodyPr>
          <a:lstStyle/>
          <a:p>
            <a:pPr algn="ctr"/>
            <a:r>
              <a:rPr kumimoji="1" lang="en-US" altLang="ja-JP" sz="1600" dirty="0" smtClean="0"/>
              <a:t>&lt;2&gt;</a:t>
            </a:r>
            <a:endParaRPr kumimoji="1" lang="ja-JP" altLang="en-US" sz="1600" dirty="0"/>
          </a:p>
        </p:txBody>
      </p:sp>
      <p:cxnSp>
        <p:nvCxnSpPr>
          <p:cNvPr id="8" name="直線矢印コネクタ 7"/>
          <p:cNvCxnSpPr/>
          <p:nvPr/>
        </p:nvCxnSpPr>
        <p:spPr>
          <a:xfrm>
            <a:off x="5096576" y="2060848"/>
            <a:ext cx="699560" cy="434898"/>
          </a:xfrm>
          <a:prstGeom prst="straightConnector1">
            <a:avLst/>
          </a:prstGeom>
          <a:ln w="15875">
            <a:solidFill>
              <a:schemeClr val="tx1"/>
            </a:solidFill>
            <a:prstDash val="dashDot"/>
            <a:tailEnd type="arrow"/>
          </a:ln>
        </p:spPr>
        <p:style>
          <a:lnRef idx="1">
            <a:schemeClr val="accent1"/>
          </a:lnRef>
          <a:fillRef idx="0">
            <a:schemeClr val="accent1"/>
          </a:fillRef>
          <a:effectRef idx="0">
            <a:schemeClr val="accent1"/>
          </a:effectRef>
          <a:fontRef idx="minor">
            <a:schemeClr val="tx1"/>
          </a:fontRef>
        </p:style>
      </p:cxnSp>
      <p:cxnSp>
        <p:nvCxnSpPr>
          <p:cNvPr id="9" name="直線矢印コネクタ 8"/>
          <p:cNvCxnSpPr/>
          <p:nvPr/>
        </p:nvCxnSpPr>
        <p:spPr>
          <a:xfrm>
            <a:off x="6300192" y="6025848"/>
            <a:ext cx="642942" cy="1588"/>
          </a:xfrm>
          <a:prstGeom prst="straightConnector1">
            <a:avLst/>
          </a:prstGeom>
          <a:ln w="15875">
            <a:solidFill>
              <a:schemeClr val="tx1"/>
            </a:solidFill>
            <a:prstDash val="dashDot"/>
            <a:tailEnd type="arrow"/>
          </a:ln>
        </p:spPr>
        <p:style>
          <a:lnRef idx="1">
            <a:schemeClr val="accent1"/>
          </a:lnRef>
          <a:fillRef idx="0">
            <a:schemeClr val="accent1"/>
          </a:fillRef>
          <a:effectRef idx="0">
            <a:schemeClr val="accent1"/>
          </a:effectRef>
          <a:fontRef idx="minor">
            <a:schemeClr val="tx1"/>
          </a:fontRef>
        </p:style>
      </p:cxnSp>
      <p:sp>
        <p:nvSpPr>
          <p:cNvPr id="10" name="テキスト ボックス 9"/>
          <p:cNvSpPr txBox="1"/>
          <p:nvPr/>
        </p:nvSpPr>
        <p:spPr>
          <a:xfrm>
            <a:off x="6943134" y="5882972"/>
            <a:ext cx="1000132" cy="338554"/>
          </a:xfrm>
          <a:prstGeom prst="rect">
            <a:avLst/>
          </a:prstGeom>
          <a:noFill/>
        </p:spPr>
        <p:txBody>
          <a:bodyPr wrap="square" rtlCol="0">
            <a:spAutoFit/>
          </a:bodyPr>
          <a:lstStyle/>
          <a:p>
            <a:pPr algn="ctr"/>
            <a:r>
              <a:rPr kumimoji="1" lang="ja-JP" altLang="en-US" sz="1600" dirty="0" smtClean="0"/>
              <a:t>制御依存</a:t>
            </a:r>
            <a:endParaRPr kumimoji="1" lang="ja-JP" altLang="en-US" sz="1600" dirty="0"/>
          </a:p>
        </p:txBody>
      </p:sp>
      <p:cxnSp>
        <p:nvCxnSpPr>
          <p:cNvPr id="11" name="直線矢印コネクタ 10"/>
          <p:cNvCxnSpPr/>
          <p:nvPr/>
        </p:nvCxnSpPr>
        <p:spPr>
          <a:xfrm>
            <a:off x="6300192" y="6452888"/>
            <a:ext cx="642942" cy="1588"/>
          </a:xfrm>
          <a:prstGeom prst="straightConnector1">
            <a:avLst/>
          </a:prstGeom>
          <a:ln w="12700">
            <a:solidFill>
              <a:schemeClr val="tx1"/>
            </a:solidFill>
            <a:prstDash val="solid"/>
            <a:tailEnd type="arrow"/>
          </a:ln>
        </p:spPr>
        <p:style>
          <a:lnRef idx="1">
            <a:schemeClr val="accent1"/>
          </a:lnRef>
          <a:fillRef idx="0">
            <a:schemeClr val="accent1"/>
          </a:fillRef>
          <a:effectRef idx="0">
            <a:schemeClr val="accent1"/>
          </a:effectRef>
          <a:fontRef idx="minor">
            <a:schemeClr val="tx1"/>
          </a:fontRef>
        </p:style>
      </p:cxnSp>
      <p:sp>
        <p:nvSpPr>
          <p:cNvPr id="12" name="テキスト ボックス 11"/>
          <p:cNvSpPr txBox="1"/>
          <p:nvPr/>
        </p:nvSpPr>
        <p:spPr>
          <a:xfrm>
            <a:off x="6943134" y="6258798"/>
            <a:ext cx="1143008" cy="338554"/>
          </a:xfrm>
          <a:prstGeom prst="rect">
            <a:avLst/>
          </a:prstGeom>
          <a:noFill/>
        </p:spPr>
        <p:txBody>
          <a:bodyPr wrap="square" rtlCol="0">
            <a:spAutoFit/>
          </a:bodyPr>
          <a:lstStyle/>
          <a:p>
            <a:pPr algn="ctr"/>
            <a:r>
              <a:rPr lang="ja-JP" altLang="en-US" sz="1600" dirty="0" smtClean="0"/>
              <a:t>データ</a:t>
            </a:r>
            <a:r>
              <a:rPr kumimoji="1" lang="ja-JP" altLang="en-US" sz="1600" dirty="0" smtClean="0"/>
              <a:t>依存</a:t>
            </a:r>
            <a:endParaRPr kumimoji="1" lang="ja-JP" altLang="en-US" sz="1600" dirty="0"/>
          </a:p>
        </p:txBody>
      </p:sp>
      <p:sp>
        <p:nvSpPr>
          <p:cNvPr id="13" name="正方形/長方形 12"/>
          <p:cNvSpPr/>
          <p:nvPr/>
        </p:nvSpPr>
        <p:spPr>
          <a:xfrm>
            <a:off x="5800696" y="2495746"/>
            <a:ext cx="571504" cy="35719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4" name="テキスト ボックス 13"/>
          <p:cNvSpPr txBox="1"/>
          <p:nvPr/>
        </p:nvSpPr>
        <p:spPr>
          <a:xfrm>
            <a:off x="5800696" y="2514382"/>
            <a:ext cx="571504" cy="338554"/>
          </a:xfrm>
          <a:prstGeom prst="rect">
            <a:avLst/>
          </a:prstGeom>
          <a:noFill/>
        </p:spPr>
        <p:txBody>
          <a:bodyPr wrap="square" rtlCol="0">
            <a:spAutoFit/>
          </a:bodyPr>
          <a:lstStyle/>
          <a:p>
            <a:pPr algn="ctr"/>
            <a:r>
              <a:rPr kumimoji="1" lang="en-US" altLang="ja-JP" sz="1600" dirty="0" smtClean="0"/>
              <a:t>&lt;3&gt;</a:t>
            </a:r>
            <a:endParaRPr kumimoji="1" lang="ja-JP" altLang="en-US" sz="1600" dirty="0"/>
          </a:p>
        </p:txBody>
      </p:sp>
      <p:sp>
        <p:nvSpPr>
          <p:cNvPr id="15" name="正方形/長方形 14"/>
          <p:cNvSpPr/>
          <p:nvPr/>
        </p:nvSpPr>
        <p:spPr>
          <a:xfrm>
            <a:off x="5796136" y="3140968"/>
            <a:ext cx="571504" cy="35719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6" name="テキスト ボックス 15"/>
          <p:cNvSpPr txBox="1"/>
          <p:nvPr/>
        </p:nvSpPr>
        <p:spPr>
          <a:xfrm>
            <a:off x="5796136" y="3159604"/>
            <a:ext cx="571504" cy="338554"/>
          </a:xfrm>
          <a:prstGeom prst="rect">
            <a:avLst/>
          </a:prstGeom>
          <a:noFill/>
        </p:spPr>
        <p:txBody>
          <a:bodyPr wrap="square" rtlCol="0">
            <a:spAutoFit/>
          </a:bodyPr>
          <a:lstStyle/>
          <a:p>
            <a:pPr algn="ctr"/>
            <a:r>
              <a:rPr kumimoji="1" lang="en-US" altLang="ja-JP" sz="1600" dirty="0" smtClean="0"/>
              <a:t>&lt;4&gt;</a:t>
            </a:r>
            <a:endParaRPr kumimoji="1" lang="ja-JP" altLang="en-US" sz="1600" dirty="0"/>
          </a:p>
        </p:txBody>
      </p:sp>
      <p:cxnSp>
        <p:nvCxnSpPr>
          <p:cNvPr id="17" name="直線矢印コネクタ 16"/>
          <p:cNvCxnSpPr/>
          <p:nvPr/>
        </p:nvCxnSpPr>
        <p:spPr>
          <a:xfrm>
            <a:off x="5096576" y="2060848"/>
            <a:ext cx="699560" cy="1080120"/>
          </a:xfrm>
          <a:prstGeom prst="straightConnector1">
            <a:avLst/>
          </a:prstGeom>
          <a:ln w="15875">
            <a:solidFill>
              <a:schemeClr val="tx1"/>
            </a:solidFill>
            <a:prstDash val="dashDot"/>
            <a:tailEnd type="arrow"/>
          </a:ln>
        </p:spPr>
        <p:style>
          <a:lnRef idx="1">
            <a:schemeClr val="accent1"/>
          </a:lnRef>
          <a:fillRef idx="0">
            <a:schemeClr val="accent1"/>
          </a:fillRef>
          <a:effectRef idx="0">
            <a:schemeClr val="accent1"/>
          </a:effectRef>
          <a:fontRef idx="minor">
            <a:schemeClr val="tx1"/>
          </a:fontRef>
        </p:style>
      </p:cxnSp>
      <p:sp>
        <p:nvSpPr>
          <p:cNvPr id="18" name="正方形/長方形 17"/>
          <p:cNvSpPr/>
          <p:nvPr/>
        </p:nvSpPr>
        <p:spPr>
          <a:xfrm>
            <a:off x="5800696" y="3789040"/>
            <a:ext cx="571504" cy="35719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9" name="テキスト ボックス 18"/>
          <p:cNvSpPr txBox="1"/>
          <p:nvPr/>
        </p:nvSpPr>
        <p:spPr>
          <a:xfrm>
            <a:off x="5800696" y="3807676"/>
            <a:ext cx="571504" cy="338554"/>
          </a:xfrm>
          <a:prstGeom prst="rect">
            <a:avLst/>
          </a:prstGeom>
          <a:noFill/>
        </p:spPr>
        <p:txBody>
          <a:bodyPr wrap="square" rtlCol="0">
            <a:spAutoFit/>
          </a:bodyPr>
          <a:lstStyle/>
          <a:p>
            <a:pPr algn="ctr"/>
            <a:r>
              <a:rPr kumimoji="1" lang="en-US" altLang="ja-JP" sz="1600" dirty="0" smtClean="0"/>
              <a:t>&lt;5&gt;</a:t>
            </a:r>
            <a:endParaRPr kumimoji="1" lang="ja-JP" altLang="en-US" sz="1600" dirty="0"/>
          </a:p>
        </p:txBody>
      </p:sp>
      <p:cxnSp>
        <p:nvCxnSpPr>
          <p:cNvPr id="20" name="直線矢印コネクタ 19"/>
          <p:cNvCxnSpPr/>
          <p:nvPr/>
        </p:nvCxnSpPr>
        <p:spPr>
          <a:xfrm>
            <a:off x="5096576" y="2060848"/>
            <a:ext cx="720483" cy="1728192"/>
          </a:xfrm>
          <a:prstGeom prst="straightConnector1">
            <a:avLst/>
          </a:prstGeom>
          <a:ln w="15875">
            <a:solidFill>
              <a:schemeClr val="tx1"/>
            </a:solidFill>
            <a:prstDash val="dashDot"/>
            <a:tailEnd type="arrow"/>
          </a:ln>
        </p:spPr>
        <p:style>
          <a:lnRef idx="1">
            <a:schemeClr val="accent1"/>
          </a:lnRef>
          <a:fillRef idx="0">
            <a:schemeClr val="accent1"/>
          </a:fillRef>
          <a:effectRef idx="0">
            <a:schemeClr val="accent1"/>
          </a:effectRef>
          <a:fontRef idx="minor">
            <a:schemeClr val="tx1"/>
          </a:fontRef>
        </p:style>
      </p:cxnSp>
      <p:cxnSp>
        <p:nvCxnSpPr>
          <p:cNvPr id="21" name="直線矢印コネクタ 20"/>
          <p:cNvCxnSpPr/>
          <p:nvPr/>
        </p:nvCxnSpPr>
        <p:spPr>
          <a:xfrm>
            <a:off x="5096576" y="2060848"/>
            <a:ext cx="700438" cy="2376264"/>
          </a:xfrm>
          <a:prstGeom prst="straightConnector1">
            <a:avLst/>
          </a:prstGeom>
          <a:ln w="15875">
            <a:solidFill>
              <a:schemeClr val="tx1"/>
            </a:solidFill>
            <a:prstDash val="dashDot"/>
            <a:tailEnd type="arrow"/>
          </a:ln>
        </p:spPr>
        <p:style>
          <a:lnRef idx="1">
            <a:schemeClr val="accent1"/>
          </a:lnRef>
          <a:fillRef idx="0">
            <a:schemeClr val="accent1"/>
          </a:fillRef>
          <a:effectRef idx="0">
            <a:schemeClr val="accent1"/>
          </a:effectRef>
          <a:fontRef idx="minor">
            <a:schemeClr val="tx1"/>
          </a:fontRef>
        </p:style>
      </p:cxnSp>
      <p:sp>
        <p:nvSpPr>
          <p:cNvPr id="22" name="正方形/長方形 21"/>
          <p:cNvSpPr/>
          <p:nvPr/>
        </p:nvSpPr>
        <p:spPr>
          <a:xfrm>
            <a:off x="5800696" y="4437112"/>
            <a:ext cx="571504" cy="35719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3" name="テキスト ボックス 22"/>
          <p:cNvSpPr txBox="1"/>
          <p:nvPr/>
        </p:nvSpPr>
        <p:spPr>
          <a:xfrm>
            <a:off x="5724128" y="4455748"/>
            <a:ext cx="714380" cy="338554"/>
          </a:xfrm>
          <a:prstGeom prst="rect">
            <a:avLst/>
          </a:prstGeom>
          <a:noFill/>
        </p:spPr>
        <p:txBody>
          <a:bodyPr wrap="square" rtlCol="0">
            <a:spAutoFit/>
          </a:bodyPr>
          <a:lstStyle/>
          <a:p>
            <a:pPr algn="ctr"/>
            <a:r>
              <a:rPr kumimoji="1" lang="en-US" altLang="ja-JP" sz="1600" dirty="0" smtClean="0"/>
              <a:t>&lt;</a:t>
            </a:r>
            <a:r>
              <a:rPr lang="en-US" altLang="ja-JP" sz="1600" dirty="0"/>
              <a:t>6</a:t>
            </a:r>
            <a:r>
              <a:rPr kumimoji="1" lang="en-US" altLang="ja-JP" sz="1600" dirty="0" smtClean="0"/>
              <a:t>&gt;</a:t>
            </a:r>
            <a:endParaRPr kumimoji="1" lang="ja-JP" altLang="en-US" sz="1600" dirty="0"/>
          </a:p>
        </p:txBody>
      </p:sp>
      <p:sp>
        <p:nvSpPr>
          <p:cNvPr id="24" name="正方形/長方形 23"/>
          <p:cNvSpPr/>
          <p:nvPr/>
        </p:nvSpPr>
        <p:spPr>
          <a:xfrm>
            <a:off x="5800696" y="5088034"/>
            <a:ext cx="571504" cy="35719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5" name="テキスト ボックス 24"/>
          <p:cNvSpPr txBox="1"/>
          <p:nvPr/>
        </p:nvSpPr>
        <p:spPr>
          <a:xfrm>
            <a:off x="5724128" y="5106670"/>
            <a:ext cx="714380" cy="338554"/>
          </a:xfrm>
          <a:prstGeom prst="rect">
            <a:avLst/>
          </a:prstGeom>
          <a:noFill/>
        </p:spPr>
        <p:txBody>
          <a:bodyPr wrap="square" rtlCol="0">
            <a:spAutoFit/>
          </a:bodyPr>
          <a:lstStyle/>
          <a:p>
            <a:pPr algn="ctr"/>
            <a:r>
              <a:rPr kumimoji="1" lang="en-US" altLang="ja-JP" sz="1600" dirty="0" smtClean="0"/>
              <a:t>&lt;</a:t>
            </a:r>
            <a:r>
              <a:rPr lang="en-US" altLang="ja-JP" sz="1600" dirty="0" smtClean="0"/>
              <a:t>7</a:t>
            </a:r>
            <a:r>
              <a:rPr kumimoji="1" lang="en-US" altLang="ja-JP" sz="1600" dirty="0" smtClean="0"/>
              <a:t>&gt;</a:t>
            </a:r>
            <a:endParaRPr kumimoji="1" lang="ja-JP" altLang="en-US" sz="1600" dirty="0"/>
          </a:p>
        </p:txBody>
      </p:sp>
      <p:cxnSp>
        <p:nvCxnSpPr>
          <p:cNvPr id="28" name="直線矢印コネクタ 27"/>
          <p:cNvCxnSpPr/>
          <p:nvPr/>
        </p:nvCxnSpPr>
        <p:spPr>
          <a:xfrm>
            <a:off x="5096576" y="2060848"/>
            <a:ext cx="700438" cy="3027186"/>
          </a:xfrm>
          <a:prstGeom prst="straightConnector1">
            <a:avLst/>
          </a:prstGeom>
          <a:ln w="15875">
            <a:solidFill>
              <a:schemeClr val="tx1"/>
            </a:solidFill>
            <a:prstDash val="dashDot"/>
            <a:tailEnd type="arrow"/>
          </a:ln>
        </p:spPr>
        <p:style>
          <a:lnRef idx="1">
            <a:schemeClr val="accent1"/>
          </a:lnRef>
          <a:fillRef idx="0">
            <a:schemeClr val="accent1"/>
          </a:fillRef>
          <a:effectRef idx="0">
            <a:schemeClr val="accent1"/>
          </a:effectRef>
          <a:fontRef idx="minor">
            <a:schemeClr val="tx1"/>
          </a:fontRef>
        </p:style>
      </p:cxnSp>
      <p:sp>
        <p:nvSpPr>
          <p:cNvPr id="32" name="フリーフォーム 31"/>
          <p:cNvSpPr/>
          <p:nvPr/>
        </p:nvSpPr>
        <p:spPr>
          <a:xfrm>
            <a:off x="5229910" y="4807822"/>
            <a:ext cx="552927" cy="311888"/>
          </a:xfrm>
          <a:custGeom>
            <a:avLst/>
            <a:gdLst>
              <a:gd name="connsiteX0" fmla="*/ 552927 w 552927"/>
              <a:gd name="connsiteY0" fmla="*/ 0 h 311888"/>
              <a:gd name="connsiteX1" fmla="*/ 34 w 552927"/>
              <a:gd name="connsiteY1" fmla="*/ 120502 h 311888"/>
              <a:gd name="connsiteX2" fmla="*/ 531662 w 552927"/>
              <a:gd name="connsiteY2" fmla="*/ 311888 h 311888"/>
            </a:gdLst>
            <a:ahLst/>
            <a:cxnLst>
              <a:cxn ang="0">
                <a:pos x="connsiteX0" y="connsiteY0"/>
              </a:cxn>
              <a:cxn ang="0">
                <a:pos x="connsiteX1" y="connsiteY1"/>
              </a:cxn>
              <a:cxn ang="0">
                <a:pos x="connsiteX2" y="connsiteY2"/>
              </a:cxn>
            </a:cxnLst>
            <a:rect l="l" t="t" r="r" b="b"/>
            <a:pathLst>
              <a:path w="552927" h="311888">
                <a:moveTo>
                  <a:pt x="552927" y="0"/>
                </a:moveTo>
                <a:cubicBezTo>
                  <a:pt x="278252" y="34260"/>
                  <a:pt x="3578" y="68521"/>
                  <a:pt x="34" y="120502"/>
                </a:cubicBezTo>
                <a:cubicBezTo>
                  <a:pt x="-3510" y="172483"/>
                  <a:pt x="264076" y="242185"/>
                  <a:pt x="531662" y="311888"/>
                </a:cubicBezTo>
              </a:path>
            </a:pathLst>
          </a:custGeom>
          <a:ln w="12700">
            <a:solidFill>
              <a:schemeClr val="tx1"/>
            </a:solidFill>
            <a:tailEnd type="arrow" w="lg"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33" name="フリーフォーム 32"/>
          <p:cNvSpPr/>
          <p:nvPr/>
        </p:nvSpPr>
        <p:spPr>
          <a:xfrm>
            <a:off x="5220072" y="4159750"/>
            <a:ext cx="552927" cy="311888"/>
          </a:xfrm>
          <a:custGeom>
            <a:avLst/>
            <a:gdLst>
              <a:gd name="connsiteX0" fmla="*/ 552927 w 552927"/>
              <a:gd name="connsiteY0" fmla="*/ 0 h 311888"/>
              <a:gd name="connsiteX1" fmla="*/ 34 w 552927"/>
              <a:gd name="connsiteY1" fmla="*/ 120502 h 311888"/>
              <a:gd name="connsiteX2" fmla="*/ 531662 w 552927"/>
              <a:gd name="connsiteY2" fmla="*/ 311888 h 311888"/>
            </a:gdLst>
            <a:ahLst/>
            <a:cxnLst>
              <a:cxn ang="0">
                <a:pos x="connsiteX0" y="connsiteY0"/>
              </a:cxn>
              <a:cxn ang="0">
                <a:pos x="connsiteX1" y="connsiteY1"/>
              </a:cxn>
              <a:cxn ang="0">
                <a:pos x="connsiteX2" y="connsiteY2"/>
              </a:cxn>
            </a:cxnLst>
            <a:rect l="l" t="t" r="r" b="b"/>
            <a:pathLst>
              <a:path w="552927" h="311888">
                <a:moveTo>
                  <a:pt x="552927" y="0"/>
                </a:moveTo>
                <a:cubicBezTo>
                  <a:pt x="278252" y="34260"/>
                  <a:pt x="3578" y="68521"/>
                  <a:pt x="34" y="120502"/>
                </a:cubicBezTo>
                <a:cubicBezTo>
                  <a:pt x="-3510" y="172483"/>
                  <a:pt x="264076" y="242185"/>
                  <a:pt x="531662" y="311888"/>
                </a:cubicBezTo>
              </a:path>
            </a:pathLst>
          </a:custGeom>
          <a:ln w="12700">
            <a:solidFill>
              <a:schemeClr val="tx1"/>
            </a:solidFill>
            <a:tailEnd type="arrow" w="lg"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37" name="フリーフォーム 36"/>
          <p:cNvSpPr/>
          <p:nvPr/>
        </p:nvSpPr>
        <p:spPr>
          <a:xfrm>
            <a:off x="5230005" y="2859022"/>
            <a:ext cx="534373" cy="1441094"/>
          </a:xfrm>
          <a:custGeom>
            <a:avLst/>
            <a:gdLst>
              <a:gd name="connsiteX0" fmla="*/ 534373 w 534373"/>
              <a:gd name="connsiteY0" fmla="*/ 0 h 1441094"/>
              <a:gd name="connsiteX1" fmla="*/ 363 w 534373"/>
              <a:gd name="connsiteY1" fmla="*/ 636422 h 1441094"/>
              <a:gd name="connsiteX2" fmla="*/ 468536 w 534373"/>
              <a:gd name="connsiteY2" fmla="*/ 1441094 h 1441094"/>
            </a:gdLst>
            <a:ahLst/>
            <a:cxnLst>
              <a:cxn ang="0">
                <a:pos x="connsiteX0" y="connsiteY0"/>
              </a:cxn>
              <a:cxn ang="0">
                <a:pos x="connsiteX1" y="connsiteY1"/>
              </a:cxn>
              <a:cxn ang="0">
                <a:pos x="connsiteX2" y="connsiteY2"/>
              </a:cxn>
            </a:cxnLst>
            <a:rect l="l" t="t" r="r" b="b"/>
            <a:pathLst>
              <a:path w="534373" h="1441094">
                <a:moveTo>
                  <a:pt x="534373" y="0"/>
                </a:moveTo>
                <a:cubicBezTo>
                  <a:pt x="272854" y="198120"/>
                  <a:pt x="11336" y="396240"/>
                  <a:pt x="363" y="636422"/>
                </a:cubicBezTo>
                <a:cubicBezTo>
                  <a:pt x="-10610" y="876604"/>
                  <a:pt x="228963" y="1158849"/>
                  <a:pt x="468536" y="1441094"/>
                </a:cubicBezTo>
              </a:path>
            </a:pathLst>
          </a:custGeom>
          <a:ln w="12700">
            <a:solidFill>
              <a:schemeClr val="tx1"/>
            </a:solidFill>
            <a:tailEnd type="arrow" w="lg" len="med"/>
          </a:ln>
        </p:spPr>
        <p:txBody>
          <a:bodyPr vert="horz" wrap="none" lIns="91440" tIns="45720" rIns="91440" bIns="45720" numCol="1" rtlCol="0" anchor="ctr"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1"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38" name="フリーフォーム 37"/>
          <p:cNvSpPr/>
          <p:nvPr/>
        </p:nvSpPr>
        <p:spPr>
          <a:xfrm>
            <a:off x="5230084" y="3502760"/>
            <a:ext cx="534294" cy="855878"/>
          </a:xfrm>
          <a:custGeom>
            <a:avLst/>
            <a:gdLst>
              <a:gd name="connsiteX0" fmla="*/ 534294 w 534294"/>
              <a:gd name="connsiteY0" fmla="*/ 0 h 855878"/>
              <a:gd name="connsiteX1" fmla="*/ 284 w 534294"/>
              <a:gd name="connsiteY1" fmla="*/ 343814 h 855878"/>
              <a:gd name="connsiteX2" fmla="*/ 475772 w 534294"/>
              <a:gd name="connsiteY2" fmla="*/ 855878 h 855878"/>
            </a:gdLst>
            <a:ahLst/>
            <a:cxnLst>
              <a:cxn ang="0">
                <a:pos x="connsiteX0" y="connsiteY0"/>
              </a:cxn>
              <a:cxn ang="0">
                <a:pos x="connsiteX1" y="connsiteY1"/>
              </a:cxn>
              <a:cxn ang="0">
                <a:pos x="connsiteX2" y="connsiteY2"/>
              </a:cxn>
            </a:cxnLst>
            <a:rect l="l" t="t" r="r" b="b"/>
            <a:pathLst>
              <a:path w="534294" h="855878">
                <a:moveTo>
                  <a:pt x="534294" y="0"/>
                </a:moveTo>
                <a:cubicBezTo>
                  <a:pt x="272166" y="100584"/>
                  <a:pt x="10038" y="201168"/>
                  <a:pt x="284" y="343814"/>
                </a:cubicBezTo>
                <a:cubicBezTo>
                  <a:pt x="-9470" y="486460"/>
                  <a:pt x="233151" y="671169"/>
                  <a:pt x="475772" y="855878"/>
                </a:cubicBezTo>
              </a:path>
            </a:pathLst>
          </a:custGeom>
          <a:ln w="12700">
            <a:solidFill>
              <a:schemeClr val="tx1"/>
            </a:solidFill>
            <a:tailEnd type="arrow" w="lg" len="med"/>
          </a:ln>
        </p:spPr>
        <p:txBody>
          <a:bodyPr vert="horz" wrap="none" lIns="91440" tIns="45720" rIns="91440" bIns="45720" numCol="1" rtlCol="0" anchor="ctr"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1"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39" name="フローチャート : 判断 38"/>
          <p:cNvSpPr/>
          <p:nvPr/>
        </p:nvSpPr>
        <p:spPr>
          <a:xfrm>
            <a:off x="6948264" y="2715386"/>
            <a:ext cx="714380" cy="428628"/>
          </a:xfrm>
          <a:prstGeom prst="flowChartDecision">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0" name="テキスト ボックス 39"/>
          <p:cNvSpPr txBox="1"/>
          <p:nvPr/>
        </p:nvSpPr>
        <p:spPr>
          <a:xfrm>
            <a:off x="6948264" y="2786824"/>
            <a:ext cx="714380" cy="338554"/>
          </a:xfrm>
          <a:prstGeom prst="rect">
            <a:avLst/>
          </a:prstGeom>
          <a:noFill/>
        </p:spPr>
        <p:txBody>
          <a:bodyPr wrap="square" rtlCol="0">
            <a:spAutoFit/>
          </a:bodyPr>
          <a:lstStyle/>
          <a:p>
            <a:pPr algn="ctr"/>
            <a:r>
              <a:rPr kumimoji="1" lang="en-US" altLang="ja-JP" sz="1600" dirty="0" smtClean="0"/>
              <a:t>&lt;11&gt;</a:t>
            </a:r>
            <a:endParaRPr kumimoji="1" lang="ja-JP" altLang="en-US" sz="1600" dirty="0"/>
          </a:p>
        </p:txBody>
      </p:sp>
      <p:cxnSp>
        <p:nvCxnSpPr>
          <p:cNvPr id="41" name="直線矢印コネクタ 40"/>
          <p:cNvCxnSpPr/>
          <p:nvPr/>
        </p:nvCxnSpPr>
        <p:spPr>
          <a:xfrm>
            <a:off x="7544848" y="3075426"/>
            <a:ext cx="699560" cy="434898"/>
          </a:xfrm>
          <a:prstGeom prst="straightConnector1">
            <a:avLst/>
          </a:prstGeom>
          <a:ln w="15875">
            <a:solidFill>
              <a:schemeClr val="tx1"/>
            </a:solidFill>
            <a:prstDash val="dashDot"/>
            <a:tailEnd type="arrow"/>
          </a:ln>
        </p:spPr>
        <p:style>
          <a:lnRef idx="1">
            <a:schemeClr val="accent1"/>
          </a:lnRef>
          <a:fillRef idx="0">
            <a:schemeClr val="accent1"/>
          </a:fillRef>
          <a:effectRef idx="0">
            <a:schemeClr val="accent1"/>
          </a:effectRef>
          <a:fontRef idx="minor">
            <a:schemeClr val="tx1"/>
          </a:fontRef>
        </p:style>
      </p:cxnSp>
      <p:sp>
        <p:nvSpPr>
          <p:cNvPr id="42" name="正方形/長方形 41"/>
          <p:cNvSpPr/>
          <p:nvPr/>
        </p:nvSpPr>
        <p:spPr>
          <a:xfrm>
            <a:off x="8248968" y="3510324"/>
            <a:ext cx="571504" cy="35719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3" name="テキスト ボックス 42"/>
          <p:cNvSpPr txBox="1"/>
          <p:nvPr/>
        </p:nvSpPr>
        <p:spPr>
          <a:xfrm>
            <a:off x="8221271" y="3528960"/>
            <a:ext cx="665509" cy="338554"/>
          </a:xfrm>
          <a:prstGeom prst="rect">
            <a:avLst/>
          </a:prstGeom>
          <a:noFill/>
        </p:spPr>
        <p:txBody>
          <a:bodyPr wrap="square" rtlCol="0">
            <a:spAutoFit/>
          </a:bodyPr>
          <a:lstStyle/>
          <a:p>
            <a:pPr algn="ctr"/>
            <a:r>
              <a:rPr kumimoji="1" lang="en-US" altLang="ja-JP" sz="1600" dirty="0" smtClean="0"/>
              <a:t>&lt;12&gt;</a:t>
            </a:r>
            <a:endParaRPr kumimoji="1" lang="ja-JP" altLang="en-US" sz="1600" dirty="0"/>
          </a:p>
        </p:txBody>
      </p:sp>
      <p:sp>
        <p:nvSpPr>
          <p:cNvPr id="44" name="正方形/長方形 43"/>
          <p:cNvSpPr/>
          <p:nvPr/>
        </p:nvSpPr>
        <p:spPr>
          <a:xfrm>
            <a:off x="8244408" y="4155546"/>
            <a:ext cx="571504" cy="35719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5" name="テキスト ボックス 44"/>
          <p:cNvSpPr txBox="1"/>
          <p:nvPr/>
        </p:nvSpPr>
        <p:spPr>
          <a:xfrm>
            <a:off x="8221271" y="4174182"/>
            <a:ext cx="665509" cy="338554"/>
          </a:xfrm>
          <a:prstGeom prst="rect">
            <a:avLst/>
          </a:prstGeom>
          <a:noFill/>
        </p:spPr>
        <p:txBody>
          <a:bodyPr wrap="square" rtlCol="0">
            <a:spAutoFit/>
          </a:bodyPr>
          <a:lstStyle/>
          <a:p>
            <a:pPr algn="ctr"/>
            <a:r>
              <a:rPr kumimoji="1" lang="en-US" altLang="ja-JP" sz="1600" dirty="0" smtClean="0"/>
              <a:t>&lt;13&gt;</a:t>
            </a:r>
            <a:endParaRPr kumimoji="1" lang="ja-JP" altLang="en-US" sz="1600" dirty="0"/>
          </a:p>
        </p:txBody>
      </p:sp>
      <p:cxnSp>
        <p:nvCxnSpPr>
          <p:cNvPr id="46" name="直線矢印コネクタ 45"/>
          <p:cNvCxnSpPr/>
          <p:nvPr/>
        </p:nvCxnSpPr>
        <p:spPr>
          <a:xfrm>
            <a:off x="7544848" y="3075426"/>
            <a:ext cx="699560" cy="1080120"/>
          </a:xfrm>
          <a:prstGeom prst="straightConnector1">
            <a:avLst/>
          </a:prstGeom>
          <a:ln w="15875">
            <a:solidFill>
              <a:schemeClr val="tx1"/>
            </a:solidFill>
            <a:prstDash val="dashDot"/>
            <a:tailEnd type="arrow"/>
          </a:ln>
        </p:spPr>
        <p:style>
          <a:lnRef idx="1">
            <a:schemeClr val="accent1"/>
          </a:lnRef>
          <a:fillRef idx="0">
            <a:schemeClr val="accent1"/>
          </a:fillRef>
          <a:effectRef idx="0">
            <a:schemeClr val="accent1"/>
          </a:effectRef>
          <a:fontRef idx="minor">
            <a:schemeClr val="tx1"/>
          </a:fontRef>
        </p:style>
      </p:cxnSp>
      <p:sp>
        <p:nvSpPr>
          <p:cNvPr id="57" name="フリーフォーム 56"/>
          <p:cNvSpPr/>
          <p:nvPr/>
        </p:nvSpPr>
        <p:spPr>
          <a:xfrm>
            <a:off x="7668344" y="3867514"/>
            <a:ext cx="552927" cy="311888"/>
          </a:xfrm>
          <a:custGeom>
            <a:avLst/>
            <a:gdLst>
              <a:gd name="connsiteX0" fmla="*/ 552927 w 552927"/>
              <a:gd name="connsiteY0" fmla="*/ 0 h 311888"/>
              <a:gd name="connsiteX1" fmla="*/ 34 w 552927"/>
              <a:gd name="connsiteY1" fmla="*/ 120502 h 311888"/>
              <a:gd name="connsiteX2" fmla="*/ 531662 w 552927"/>
              <a:gd name="connsiteY2" fmla="*/ 311888 h 311888"/>
            </a:gdLst>
            <a:ahLst/>
            <a:cxnLst>
              <a:cxn ang="0">
                <a:pos x="connsiteX0" y="connsiteY0"/>
              </a:cxn>
              <a:cxn ang="0">
                <a:pos x="connsiteX1" y="connsiteY1"/>
              </a:cxn>
              <a:cxn ang="0">
                <a:pos x="connsiteX2" y="connsiteY2"/>
              </a:cxn>
            </a:cxnLst>
            <a:rect l="l" t="t" r="r" b="b"/>
            <a:pathLst>
              <a:path w="552927" h="311888">
                <a:moveTo>
                  <a:pt x="552927" y="0"/>
                </a:moveTo>
                <a:cubicBezTo>
                  <a:pt x="278252" y="34260"/>
                  <a:pt x="3578" y="68521"/>
                  <a:pt x="34" y="120502"/>
                </a:cubicBezTo>
                <a:cubicBezTo>
                  <a:pt x="-3510" y="172483"/>
                  <a:pt x="264076" y="242185"/>
                  <a:pt x="531662" y="311888"/>
                </a:cubicBezTo>
              </a:path>
            </a:pathLst>
          </a:custGeom>
          <a:ln w="12700">
            <a:solidFill>
              <a:schemeClr val="tx1"/>
            </a:solidFill>
            <a:tailEnd type="arrow" w="lg"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60" name="円/楕円 59"/>
          <p:cNvSpPr/>
          <p:nvPr/>
        </p:nvSpPr>
        <p:spPr bwMode="auto">
          <a:xfrm>
            <a:off x="7458020" y="2142742"/>
            <a:ext cx="642372" cy="428628"/>
          </a:xfrm>
          <a:prstGeom prst="ellipse">
            <a:avLst/>
          </a:prstGeom>
          <a:solidFill>
            <a:schemeClr val="bg1"/>
          </a:solidFill>
          <a:ln w="1905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1"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61" name="テキスト ボックス 60"/>
          <p:cNvSpPr txBox="1"/>
          <p:nvPr/>
        </p:nvSpPr>
        <p:spPr>
          <a:xfrm>
            <a:off x="7458020" y="2187779"/>
            <a:ext cx="642372" cy="338554"/>
          </a:xfrm>
          <a:prstGeom prst="rect">
            <a:avLst/>
          </a:prstGeom>
          <a:noFill/>
        </p:spPr>
        <p:txBody>
          <a:bodyPr wrap="square" rtlCol="0">
            <a:spAutoFit/>
          </a:bodyPr>
          <a:lstStyle/>
          <a:p>
            <a:pPr algn="ctr"/>
            <a:r>
              <a:rPr kumimoji="1" lang="en-US" altLang="ja-JP" sz="1600" dirty="0" smtClean="0"/>
              <a:t>a</a:t>
            </a:r>
            <a:endParaRPr kumimoji="1" lang="ja-JP" altLang="en-US" sz="1600" dirty="0"/>
          </a:p>
        </p:txBody>
      </p:sp>
      <p:sp>
        <p:nvSpPr>
          <p:cNvPr id="62" name="円/楕円 61"/>
          <p:cNvSpPr/>
          <p:nvPr/>
        </p:nvSpPr>
        <p:spPr bwMode="auto">
          <a:xfrm>
            <a:off x="8322116" y="2139322"/>
            <a:ext cx="642372" cy="428628"/>
          </a:xfrm>
          <a:prstGeom prst="ellipse">
            <a:avLst/>
          </a:prstGeom>
          <a:solidFill>
            <a:schemeClr val="bg1"/>
          </a:solidFill>
          <a:ln w="1905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1"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63" name="テキスト ボックス 62"/>
          <p:cNvSpPr txBox="1"/>
          <p:nvPr/>
        </p:nvSpPr>
        <p:spPr>
          <a:xfrm>
            <a:off x="8322116" y="2184359"/>
            <a:ext cx="642372" cy="338554"/>
          </a:xfrm>
          <a:prstGeom prst="rect">
            <a:avLst/>
          </a:prstGeom>
          <a:noFill/>
        </p:spPr>
        <p:txBody>
          <a:bodyPr wrap="square" rtlCol="0">
            <a:spAutoFit/>
          </a:bodyPr>
          <a:lstStyle/>
          <a:p>
            <a:pPr algn="ctr"/>
            <a:r>
              <a:rPr lang="en-US" altLang="ja-JP" sz="1600" dirty="0"/>
              <a:t>b</a:t>
            </a:r>
            <a:endParaRPr kumimoji="1" lang="ja-JP" altLang="en-US" sz="1600" dirty="0"/>
          </a:p>
        </p:txBody>
      </p:sp>
      <p:cxnSp>
        <p:nvCxnSpPr>
          <p:cNvPr id="65" name="直線矢印コネクタ 64"/>
          <p:cNvCxnSpPr/>
          <p:nvPr/>
        </p:nvCxnSpPr>
        <p:spPr bwMode="auto">
          <a:xfrm>
            <a:off x="7943266" y="2572795"/>
            <a:ext cx="458741" cy="914400"/>
          </a:xfrm>
          <a:prstGeom prst="straightConnector1">
            <a:avLst/>
          </a:prstGeom>
          <a:solidFill>
            <a:schemeClr val="accent1"/>
          </a:solidFill>
          <a:ln w="12700" cap="flat" cmpd="sng" algn="ctr">
            <a:solidFill>
              <a:schemeClr val="tx1"/>
            </a:solidFill>
            <a:prstDash val="solid"/>
            <a:round/>
            <a:headEnd type="none" w="med" len="med"/>
            <a:tailEnd type="arrow" w="lg" len="med"/>
          </a:ln>
          <a:effectLst/>
        </p:spPr>
      </p:cxnSp>
      <p:cxnSp>
        <p:nvCxnSpPr>
          <p:cNvPr id="68" name="直線矢印コネクタ 67"/>
          <p:cNvCxnSpPr/>
          <p:nvPr/>
        </p:nvCxnSpPr>
        <p:spPr bwMode="auto">
          <a:xfrm flipH="1">
            <a:off x="8544155" y="2643378"/>
            <a:ext cx="99147" cy="825917"/>
          </a:xfrm>
          <a:prstGeom prst="straightConnector1">
            <a:avLst/>
          </a:prstGeom>
          <a:solidFill>
            <a:schemeClr val="accent1"/>
          </a:solidFill>
          <a:ln w="12700" cap="flat" cmpd="sng" algn="ctr">
            <a:solidFill>
              <a:schemeClr val="tx1"/>
            </a:solidFill>
            <a:prstDash val="solid"/>
            <a:round/>
            <a:headEnd type="none" w="med" len="med"/>
            <a:tailEnd type="arrow" w="lg" len="med"/>
          </a:ln>
          <a:effectLst/>
        </p:spPr>
      </p:cxnSp>
      <p:sp>
        <p:nvSpPr>
          <p:cNvPr id="72" name="正方形/長方形 71"/>
          <p:cNvSpPr/>
          <p:nvPr/>
        </p:nvSpPr>
        <p:spPr bwMode="auto">
          <a:xfrm>
            <a:off x="4427984" y="1556792"/>
            <a:ext cx="2010524" cy="4032448"/>
          </a:xfrm>
          <a:prstGeom prst="rect">
            <a:avLst/>
          </a:prstGeom>
          <a:noFill/>
          <a:ln w="12700" cap="flat" cmpd="sng" algn="ctr">
            <a:solidFill>
              <a:schemeClr val="tx1"/>
            </a:solidFill>
            <a:prstDash val="sysDash"/>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1"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73" name="正方形/長方形 72"/>
          <p:cNvSpPr/>
          <p:nvPr/>
        </p:nvSpPr>
        <p:spPr bwMode="auto">
          <a:xfrm>
            <a:off x="6868854" y="2026103"/>
            <a:ext cx="2167642" cy="2627033"/>
          </a:xfrm>
          <a:prstGeom prst="rect">
            <a:avLst/>
          </a:prstGeom>
          <a:noFill/>
          <a:ln w="12700" cap="flat" cmpd="sng" algn="ctr">
            <a:solidFill>
              <a:schemeClr val="tx1"/>
            </a:solidFill>
            <a:prstDash val="sysDash"/>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1"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grpSp>
        <p:nvGrpSpPr>
          <p:cNvPr id="94" name="グループ化 93"/>
          <p:cNvGrpSpPr/>
          <p:nvPr/>
        </p:nvGrpSpPr>
        <p:grpSpPr>
          <a:xfrm>
            <a:off x="4355976" y="4411824"/>
            <a:ext cx="2011664" cy="707886"/>
            <a:chOff x="4355976" y="4411824"/>
            <a:chExt cx="2011664" cy="707886"/>
          </a:xfrm>
        </p:grpSpPr>
        <p:sp>
          <p:nvSpPr>
            <p:cNvPr id="75" name="正方形/長方形 74"/>
            <p:cNvSpPr/>
            <p:nvPr/>
          </p:nvSpPr>
          <p:spPr bwMode="auto">
            <a:xfrm>
              <a:off x="5817059" y="4437112"/>
              <a:ext cx="550581" cy="357190"/>
            </a:xfrm>
            <a:prstGeom prst="rect">
              <a:avLst/>
            </a:prstGeom>
            <a:solidFill>
              <a:srgbClr val="FF0000">
                <a:alpha val="30000"/>
              </a:srgbClr>
            </a:solid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1"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83" name="テキスト ボックス 82"/>
            <p:cNvSpPr txBox="1"/>
            <p:nvPr/>
          </p:nvSpPr>
          <p:spPr>
            <a:xfrm>
              <a:off x="4355976" y="4411824"/>
              <a:ext cx="1506468" cy="707886"/>
            </a:xfrm>
            <a:prstGeom prst="rect">
              <a:avLst/>
            </a:prstGeom>
            <a:noFill/>
          </p:spPr>
          <p:txBody>
            <a:bodyPr wrap="square" rtlCol="0">
              <a:spAutoFit/>
            </a:bodyPr>
            <a:lstStyle/>
            <a:p>
              <a:r>
                <a:rPr kumimoji="1" lang="ja-JP" altLang="en-US" sz="2000" dirty="0" smtClean="0">
                  <a:solidFill>
                    <a:srgbClr val="FF0000"/>
                  </a:solidFill>
                </a:rPr>
                <a:t>メソッド呼び出しを所有</a:t>
              </a:r>
              <a:endParaRPr kumimoji="1" lang="ja-JP" altLang="en-US" sz="2000" dirty="0">
                <a:solidFill>
                  <a:srgbClr val="FF0000"/>
                </a:solidFill>
              </a:endParaRPr>
            </a:p>
          </p:txBody>
        </p:sp>
      </p:grpSp>
      <p:grpSp>
        <p:nvGrpSpPr>
          <p:cNvPr id="96" name="グループ化 95"/>
          <p:cNvGrpSpPr/>
          <p:nvPr/>
        </p:nvGrpSpPr>
        <p:grpSpPr>
          <a:xfrm>
            <a:off x="5220072" y="1785010"/>
            <a:ext cx="1728192" cy="2509020"/>
            <a:chOff x="5220072" y="1785010"/>
            <a:chExt cx="1728192" cy="2509020"/>
          </a:xfrm>
        </p:grpSpPr>
        <p:sp>
          <p:nvSpPr>
            <p:cNvPr id="86" name="フリーフォーム 85"/>
            <p:cNvSpPr/>
            <p:nvPr/>
          </p:nvSpPr>
          <p:spPr>
            <a:xfrm>
              <a:off x="5220072" y="2852936"/>
              <a:ext cx="534373" cy="1441094"/>
            </a:xfrm>
            <a:custGeom>
              <a:avLst/>
              <a:gdLst>
                <a:gd name="connsiteX0" fmla="*/ 534373 w 534373"/>
                <a:gd name="connsiteY0" fmla="*/ 0 h 1441094"/>
                <a:gd name="connsiteX1" fmla="*/ 363 w 534373"/>
                <a:gd name="connsiteY1" fmla="*/ 636422 h 1441094"/>
                <a:gd name="connsiteX2" fmla="*/ 468536 w 534373"/>
                <a:gd name="connsiteY2" fmla="*/ 1441094 h 1441094"/>
              </a:gdLst>
              <a:ahLst/>
              <a:cxnLst>
                <a:cxn ang="0">
                  <a:pos x="connsiteX0" y="connsiteY0"/>
                </a:cxn>
                <a:cxn ang="0">
                  <a:pos x="connsiteX1" y="connsiteY1"/>
                </a:cxn>
                <a:cxn ang="0">
                  <a:pos x="connsiteX2" y="connsiteY2"/>
                </a:cxn>
              </a:cxnLst>
              <a:rect l="l" t="t" r="r" b="b"/>
              <a:pathLst>
                <a:path w="534373" h="1441094">
                  <a:moveTo>
                    <a:pt x="534373" y="0"/>
                  </a:moveTo>
                  <a:cubicBezTo>
                    <a:pt x="272854" y="198120"/>
                    <a:pt x="11336" y="396240"/>
                    <a:pt x="363" y="636422"/>
                  </a:cubicBezTo>
                  <a:cubicBezTo>
                    <a:pt x="-10610" y="876604"/>
                    <a:pt x="228963" y="1158849"/>
                    <a:pt x="468536" y="1441094"/>
                  </a:cubicBezTo>
                </a:path>
              </a:pathLst>
            </a:custGeom>
            <a:ln w="25400">
              <a:solidFill>
                <a:srgbClr val="FF0000"/>
              </a:solidFill>
              <a:tailEnd type="arrow" w="lg" len="med"/>
            </a:ln>
          </p:spPr>
          <p:txBody>
            <a:bodyPr vert="horz" wrap="none" lIns="91440" tIns="45720" rIns="91440" bIns="45720" numCol="1" rtlCol="0" anchor="ctr"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1"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87" name="正方形/長方形 86"/>
            <p:cNvSpPr/>
            <p:nvPr/>
          </p:nvSpPr>
          <p:spPr bwMode="auto">
            <a:xfrm>
              <a:off x="5782837" y="2492896"/>
              <a:ext cx="589363" cy="357190"/>
            </a:xfrm>
            <a:prstGeom prst="rect">
              <a:avLst/>
            </a:prstGeom>
            <a:solidFill>
              <a:srgbClr val="FF0000">
                <a:alpha val="30000"/>
              </a:srgbClr>
            </a:solid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1"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93" name="テキスト ボックス 92"/>
            <p:cNvSpPr txBox="1"/>
            <p:nvPr/>
          </p:nvSpPr>
          <p:spPr>
            <a:xfrm>
              <a:off x="5220072" y="1785010"/>
              <a:ext cx="1728192" cy="707886"/>
            </a:xfrm>
            <a:prstGeom prst="rect">
              <a:avLst/>
            </a:prstGeom>
            <a:noFill/>
          </p:spPr>
          <p:txBody>
            <a:bodyPr wrap="square" rtlCol="0">
              <a:spAutoFit/>
            </a:bodyPr>
            <a:lstStyle/>
            <a:p>
              <a:r>
                <a:rPr lang="ja-JP" altLang="en-US" sz="2000" dirty="0" smtClean="0">
                  <a:solidFill>
                    <a:srgbClr val="FF0000"/>
                  </a:solidFill>
                </a:rPr>
                <a:t>第一実引数は</a:t>
              </a:r>
              <a:r>
                <a:rPr lang="en-US" altLang="ja-JP" sz="2000" dirty="0" smtClean="0">
                  <a:solidFill>
                    <a:srgbClr val="FF0000"/>
                  </a:solidFill>
                </a:rPr>
                <a:t>3</a:t>
              </a:r>
              <a:r>
                <a:rPr lang="ja-JP" altLang="en-US" sz="2000" dirty="0" smtClean="0">
                  <a:solidFill>
                    <a:srgbClr val="FF0000"/>
                  </a:solidFill>
                </a:rPr>
                <a:t>行目で定義</a:t>
              </a:r>
              <a:endParaRPr kumimoji="1" lang="ja-JP" altLang="en-US" sz="2000" dirty="0">
                <a:solidFill>
                  <a:srgbClr val="FF0000"/>
                </a:solidFill>
              </a:endParaRPr>
            </a:p>
          </p:txBody>
        </p:sp>
      </p:grpSp>
      <p:grpSp>
        <p:nvGrpSpPr>
          <p:cNvPr id="97" name="グループ化 96"/>
          <p:cNvGrpSpPr/>
          <p:nvPr/>
        </p:nvGrpSpPr>
        <p:grpSpPr>
          <a:xfrm>
            <a:off x="7412155" y="1412776"/>
            <a:ext cx="1696349" cy="2448272"/>
            <a:chOff x="7412155" y="1412776"/>
            <a:chExt cx="1696349" cy="2448272"/>
          </a:xfrm>
        </p:grpSpPr>
        <p:sp>
          <p:nvSpPr>
            <p:cNvPr id="89" name="円/楕円 88"/>
            <p:cNvSpPr/>
            <p:nvPr/>
          </p:nvSpPr>
          <p:spPr bwMode="auto">
            <a:xfrm>
              <a:off x="7457450" y="2142742"/>
              <a:ext cx="642942" cy="425208"/>
            </a:xfrm>
            <a:prstGeom prst="ellipse">
              <a:avLst/>
            </a:prstGeom>
            <a:solidFill>
              <a:srgbClr val="FF0000">
                <a:alpha val="30000"/>
              </a:srgbClr>
            </a:solidFill>
            <a:ln w="9525" cap="flat" cmpd="sng" algn="ctr">
              <a:no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1"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cxnSp>
          <p:nvCxnSpPr>
            <p:cNvPr id="90" name="直線矢印コネクタ 89"/>
            <p:cNvCxnSpPr/>
            <p:nvPr/>
          </p:nvCxnSpPr>
          <p:spPr bwMode="auto">
            <a:xfrm>
              <a:off x="7929683" y="2564904"/>
              <a:ext cx="458741" cy="914400"/>
            </a:xfrm>
            <a:prstGeom prst="straightConnector1">
              <a:avLst/>
            </a:prstGeom>
            <a:solidFill>
              <a:schemeClr val="accent1"/>
            </a:solidFill>
            <a:ln w="25400" cap="flat" cmpd="sng" algn="ctr">
              <a:solidFill>
                <a:srgbClr val="FF0000"/>
              </a:solidFill>
              <a:prstDash val="solid"/>
              <a:round/>
              <a:headEnd type="none" w="med" len="med"/>
              <a:tailEnd type="arrow" w="lg" len="med"/>
            </a:ln>
            <a:effectLst/>
          </p:spPr>
        </p:cxnSp>
        <p:sp>
          <p:nvSpPr>
            <p:cNvPr id="91" name="正方形/長方形 90"/>
            <p:cNvSpPr/>
            <p:nvPr/>
          </p:nvSpPr>
          <p:spPr bwMode="auto">
            <a:xfrm>
              <a:off x="8244408" y="3503858"/>
              <a:ext cx="589363" cy="357190"/>
            </a:xfrm>
            <a:prstGeom prst="rect">
              <a:avLst/>
            </a:prstGeom>
            <a:solidFill>
              <a:srgbClr val="FF0000">
                <a:alpha val="30000"/>
              </a:srgbClr>
            </a:solid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1"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95" name="テキスト ボックス 94"/>
            <p:cNvSpPr txBox="1"/>
            <p:nvPr/>
          </p:nvSpPr>
          <p:spPr>
            <a:xfrm>
              <a:off x="7412155" y="1412776"/>
              <a:ext cx="1696349" cy="707886"/>
            </a:xfrm>
            <a:prstGeom prst="rect">
              <a:avLst/>
            </a:prstGeom>
            <a:noFill/>
          </p:spPr>
          <p:txBody>
            <a:bodyPr wrap="square" rtlCol="0">
              <a:spAutoFit/>
            </a:bodyPr>
            <a:lstStyle/>
            <a:p>
              <a:r>
                <a:rPr lang="ja-JP" altLang="en-US" sz="2000" dirty="0" smtClean="0">
                  <a:solidFill>
                    <a:srgbClr val="FF0000"/>
                  </a:solidFill>
                </a:rPr>
                <a:t>第一引数は</a:t>
              </a:r>
              <a:r>
                <a:rPr lang="en-US" altLang="ja-JP" sz="2000" dirty="0" smtClean="0">
                  <a:solidFill>
                    <a:srgbClr val="FF0000"/>
                  </a:solidFill>
                </a:rPr>
                <a:t>12</a:t>
              </a:r>
              <a:r>
                <a:rPr lang="ja-JP" altLang="en-US" sz="2000" dirty="0" smtClean="0">
                  <a:solidFill>
                    <a:srgbClr val="FF0000"/>
                  </a:solidFill>
                </a:rPr>
                <a:t>行目で参照</a:t>
              </a:r>
              <a:endParaRPr kumimoji="1" lang="ja-JP" altLang="en-US" sz="2000" dirty="0">
                <a:solidFill>
                  <a:srgbClr val="FF0000"/>
                </a:solidFill>
              </a:endParaRPr>
            </a:p>
          </p:txBody>
        </p:sp>
      </p:grpSp>
      <p:cxnSp>
        <p:nvCxnSpPr>
          <p:cNvPr id="99" name="直線矢印コネクタ 98"/>
          <p:cNvCxnSpPr>
            <a:endCxn id="43" idx="1"/>
          </p:cNvCxnSpPr>
          <p:nvPr/>
        </p:nvCxnSpPr>
        <p:spPr bwMode="auto">
          <a:xfrm>
            <a:off x="6438508" y="2850086"/>
            <a:ext cx="1782763" cy="848151"/>
          </a:xfrm>
          <a:prstGeom prst="straightConnector1">
            <a:avLst/>
          </a:prstGeom>
          <a:solidFill>
            <a:schemeClr val="accent1"/>
          </a:solidFill>
          <a:ln w="50800" cap="flat" cmpd="sng" algn="ctr">
            <a:solidFill>
              <a:schemeClr val="accent4"/>
            </a:solidFill>
            <a:prstDash val="solid"/>
            <a:round/>
            <a:headEnd type="none" w="med" len="med"/>
            <a:tailEnd type="arrow" w="lg" len="med"/>
          </a:ln>
          <a:effectLst/>
        </p:spPr>
      </p:cxnSp>
      <p:cxnSp>
        <p:nvCxnSpPr>
          <p:cNvPr id="103" name="直線矢印コネクタ 102"/>
          <p:cNvCxnSpPr/>
          <p:nvPr/>
        </p:nvCxnSpPr>
        <p:spPr bwMode="auto">
          <a:xfrm>
            <a:off x="6444208" y="2868881"/>
            <a:ext cx="1782763" cy="848151"/>
          </a:xfrm>
          <a:prstGeom prst="straightConnector1">
            <a:avLst/>
          </a:prstGeom>
          <a:solidFill>
            <a:schemeClr val="accent1"/>
          </a:solidFill>
          <a:ln w="12700" cap="flat" cmpd="sng" algn="ctr">
            <a:solidFill>
              <a:schemeClr val="tx1"/>
            </a:solidFill>
            <a:prstDash val="solid"/>
            <a:round/>
            <a:headEnd type="none" w="med" len="med"/>
            <a:tailEnd type="arrow" w="lg" len="med"/>
          </a:ln>
          <a:effectLst/>
        </p:spPr>
      </p:cxnSp>
      <p:cxnSp>
        <p:nvCxnSpPr>
          <p:cNvPr id="104" name="直線矢印コネクタ 103"/>
          <p:cNvCxnSpPr/>
          <p:nvPr/>
        </p:nvCxnSpPr>
        <p:spPr bwMode="auto">
          <a:xfrm>
            <a:off x="6438508" y="3503858"/>
            <a:ext cx="1782763" cy="321763"/>
          </a:xfrm>
          <a:prstGeom prst="straightConnector1">
            <a:avLst/>
          </a:prstGeom>
          <a:solidFill>
            <a:schemeClr val="accent1"/>
          </a:solidFill>
          <a:ln w="50800" cap="flat" cmpd="sng" algn="ctr">
            <a:solidFill>
              <a:schemeClr val="accent4"/>
            </a:solidFill>
            <a:prstDash val="solid"/>
            <a:round/>
            <a:headEnd type="none" w="med" len="med"/>
            <a:tailEnd type="arrow" w="lg" len="med"/>
          </a:ln>
          <a:effectLst/>
        </p:spPr>
      </p:cxnSp>
      <p:sp>
        <p:nvSpPr>
          <p:cNvPr id="3" name="テキスト ボックス 2"/>
          <p:cNvSpPr txBox="1"/>
          <p:nvPr/>
        </p:nvSpPr>
        <p:spPr>
          <a:xfrm>
            <a:off x="4451074" y="1156682"/>
            <a:ext cx="1987434" cy="400110"/>
          </a:xfrm>
          <a:prstGeom prst="rect">
            <a:avLst/>
          </a:prstGeom>
          <a:noFill/>
        </p:spPr>
        <p:txBody>
          <a:bodyPr wrap="square" rtlCol="0">
            <a:spAutoFit/>
          </a:bodyPr>
          <a:lstStyle/>
          <a:p>
            <a:pPr algn="ctr"/>
            <a:r>
              <a:rPr kumimoji="1" lang="en-US" altLang="ja-JP" sz="2000" dirty="0" smtClean="0"/>
              <a:t>sample</a:t>
            </a:r>
            <a:endParaRPr kumimoji="1" lang="ja-JP" altLang="en-US" sz="2000" dirty="0"/>
          </a:p>
        </p:txBody>
      </p:sp>
      <p:sp>
        <p:nvSpPr>
          <p:cNvPr id="5" name="スライド番号プレースホルダー 4"/>
          <p:cNvSpPr>
            <a:spLocks noGrp="1"/>
          </p:cNvSpPr>
          <p:nvPr>
            <p:ph type="sldNum" sz="quarter" idx="12"/>
          </p:nvPr>
        </p:nvSpPr>
        <p:spPr/>
        <p:txBody>
          <a:bodyPr/>
          <a:lstStyle/>
          <a:p>
            <a:fld id="{487D7C85-7EC1-4C48-83E8-12241FCB48DE}" type="slidenum">
              <a:rPr lang="en-US" altLang="ja-JP" smtClean="0"/>
              <a:pPr/>
              <a:t>16</a:t>
            </a:fld>
            <a:endParaRPr lang="en-US" altLang="ja-JP"/>
          </a:p>
        </p:txBody>
      </p:sp>
    </p:spTree>
    <p:extLst>
      <p:ext uri="{BB962C8B-B14F-4D97-AF65-F5344CB8AC3E}">
        <p14:creationId xmlns:p14="http://schemas.microsoft.com/office/powerpoint/2010/main" val="6570732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94"/>
                                        </p:tgtEl>
                                        <p:attrNameLst>
                                          <p:attrName>style.visibility</p:attrName>
                                        </p:attrNameLst>
                                      </p:cBhvr>
                                      <p:to>
                                        <p:strVal val="visible"/>
                                      </p:to>
                                    </p:set>
                                    <p:animEffect transition="in" filter="fade">
                                      <p:cBhvr>
                                        <p:cTn id="7" dur="500"/>
                                        <p:tgtEl>
                                          <p:spTgt spid="9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96"/>
                                        </p:tgtEl>
                                        <p:attrNameLst>
                                          <p:attrName>style.visibility</p:attrName>
                                        </p:attrNameLst>
                                      </p:cBhvr>
                                      <p:to>
                                        <p:strVal val="visible"/>
                                      </p:to>
                                    </p:set>
                                    <p:animEffect transition="in" filter="fade">
                                      <p:cBhvr>
                                        <p:cTn id="12" dur="500"/>
                                        <p:tgtEl>
                                          <p:spTgt spid="96"/>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97"/>
                                        </p:tgtEl>
                                        <p:attrNameLst>
                                          <p:attrName>style.visibility</p:attrName>
                                        </p:attrNameLst>
                                      </p:cBhvr>
                                      <p:to>
                                        <p:strVal val="visible"/>
                                      </p:to>
                                    </p:set>
                                    <p:animEffect transition="in" filter="fade">
                                      <p:cBhvr>
                                        <p:cTn id="17" dur="500"/>
                                        <p:tgtEl>
                                          <p:spTgt spid="97"/>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99"/>
                                        </p:tgtEl>
                                        <p:attrNameLst>
                                          <p:attrName>style.visibility</p:attrName>
                                        </p:attrNameLst>
                                      </p:cBhvr>
                                      <p:to>
                                        <p:strVal val="visible"/>
                                      </p:to>
                                    </p:set>
                                    <p:animEffect transition="in" filter="fade">
                                      <p:cBhvr>
                                        <p:cTn id="22" dur="500"/>
                                        <p:tgtEl>
                                          <p:spTgt spid="99"/>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xit" presetSubtype="0" fill="hold" nodeType="clickEffect">
                                  <p:stCondLst>
                                    <p:cond delay="0"/>
                                  </p:stCondLst>
                                  <p:childTnLst>
                                    <p:animEffect transition="out" filter="fade">
                                      <p:cBhvr>
                                        <p:cTn id="26" dur="500"/>
                                        <p:tgtEl>
                                          <p:spTgt spid="94"/>
                                        </p:tgtEl>
                                      </p:cBhvr>
                                    </p:animEffect>
                                    <p:set>
                                      <p:cBhvr>
                                        <p:cTn id="27" dur="1" fill="hold">
                                          <p:stCondLst>
                                            <p:cond delay="499"/>
                                          </p:stCondLst>
                                        </p:cTn>
                                        <p:tgtEl>
                                          <p:spTgt spid="94"/>
                                        </p:tgtEl>
                                        <p:attrNameLst>
                                          <p:attrName>style.visibility</p:attrName>
                                        </p:attrNameLst>
                                      </p:cBhvr>
                                      <p:to>
                                        <p:strVal val="hidden"/>
                                      </p:to>
                                    </p:set>
                                  </p:childTnLst>
                                </p:cTn>
                              </p:par>
                              <p:par>
                                <p:cTn id="28" presetID="10" presetClass="exit" presetSubtype="0" fill="hold" nodeType="withEffect">
                                  <p:stCondLst>
                                    <p:cond delay="0"/>
                                  </p:stCondLst>
                                  <p:childTnLst>
                                    <p:animEffect transition="out" filter="fade">
                                      <p:cBhvr>
                                        <p:cTn id="29" dur="500"/>
                                        <p:tgtEl>
                                          <p:spTgt spid="96"/>
                                        </p:tgtEl>
                                      </p:cBhvr>
                                    </p:animEffect>
                                    <p:set>
                                      <p:cBhvr>
                                        <p:cTn id="30" dur="1" fill="hold">
                                          <p:stCondLst>
                                            <p:cond delay="499"/>
                                          </p:stCondLst>
                                        </p:cTn>
                                        <p:tgtEl>
                                          <p:spTgt spid="96"/>
                                        </p:tgtEl>
                                        <p:attrNameLst>
                                          <p:attrName>style.visibility</p:attrName>
                                        </p:attrNameLst>
                                      </p:cBhvr>
                                      <p:to>
                                        <p:strVal val="hidden"/>
                                      </p:to>
                                    </p:set>
                                  </p:childTnLst>
                                </p:cTn>
                              </p:par>
                              <p:par>
                                <p:cTn id="31" presetID="10" presetClass="exit" presetSubtype="0" fill="hold" nodeType="withEffect">
                                  <p:stCondLst>
                                    <p:cond delay="0"/>
                                  </p:stCondLst>
                                  <p:childTnLst>
                                    <p:animEffect transition="out" filter="fade">
                                      <p:cBhvr>
                                        <p:cTn id="32" dur="500"/>
                                        <p:tgtEl>
                                          <p:spTgt spid="97"/>
                                        </p:tgtEl>
                                      </p:cBhvr>
                                    </p:animEffect>
                                    <p:set>
                                      <p:cBhvr>
                                        <p:cTn id="33" dur="1" fill="hold">
                                          <p:stCondLst>
                                            <p:cond delay="499"/>
                                          </p:stCondLst>
                                        </p:cTn>
                                        <p:tgtEl>
                                          <p:spTgt spid="97"/>
                                        </p:tgtEl>
                                        <p:attrNameLst>
                                          <p:attrName>style.visibility</p:attrName>
                                        </p:attrNameLst>
                                      </p:cBhvr>
                                      <p:to>
                                        <p:strVal val="hidden"/>
                                      </p:to>
                                    </p:set>
                                  </p:childTnLst>
                                </p:cTn>
                              </p:par>
                              <p:par>
                                <p:cTn id="34" presetID="10" presetClass="exit" presetSubtype="0" fill="hold" nodeType="withEffect">
                                  <p:stCondLst>
                                    <p:cond delay="0"/>
                                  </p:stCondLst>
                                  <p:childTnLst>
                                    <p:animEffect transition="out" filter="fade">
                                      <p:cBhvr>
                                        <p:cTn id="35" dur="500"/>
                                        <p:tgtEl>
                                          <p:spTgt spid="99"/>
                                        </p:tgtEl>
                                      </p:cBhvr>
                                    </p:animEffect>
                                    <p:set>
                                      <p:cBhvr>
                                        <p:cTn id="36" dur="1" fill="hold">
                                          <p:stCondLst>
                                            <p:cond delay="499"/>
                                          </p:stCondLst>
                                        </p:cTn>
                                        <p:tgtEl>
                                          <p:spTgt spid="99"/>
                                        </p:tgtEl>
                                        <p:attrNameLst>
                                          <p:attrName>style.visibility</p:attrName>
                                        </p:attrNameLst>
                                      </p:cBhvr>
                                      <p:to>
                                        <p:strVal val="hidden"/>
                                      </p:to>
                                    </p:set>
                                  </p:childTnLst>
                                </p:cTn>
                              </p:par>
                              <p:par>
                                <p:cTn id="37" presetID="10" presetClass="entr" presetSubtype="0" fill="hold" nodeType="withEffect">
                                  <p:stCondLst>
                                    <p:cond delay="0"/>
                                  </p:stCondLst>
                                  <p:childTnLst>
                                    <p:set>
                                      <p:cBhvr>
                                        <p:cTn id="38" dur="1" fill="hold">
                                          <p:stCondLst>
                                            <p:cond delay="0"/>
                                          </p:stCondLst>
                                        </p:cTn>
                                        <p:tgtEl>
                                          <p:spTgt spid="103"/>
                                        </p:tgtEl>
                                        <p:attrNameLst>
                                          <p:attrName>style.visibility</p:attrName>
                                        </p:attrNameLst>
                                      </p:cBhvr>
                                      <p:to>
                                        <p:strVal val="visible"/>
                                      </p:to>
                                    </p:set>
                                    <p:animEffect transition="in" filter="fade">
                                      <p:cBhvr>
                                        <p:cTn id="39" dur="500"/>
                                        <p:tgtEl>
                                          <p:spTgt spid="103"/>
                                        </p:tgtEl>
                                      </p:cBhvr>
                                    </p:animEffect>
                                  </p:childTnLst>
                                </p:cTn>
                              </p:par>
                            </p:childTnLst>
                          </p:cTn>
                        </p:par>
                      </p:childTnLst>
                    </p:cTn>
                  </p:par>
                  <p:par>
                    <p:cTn id="40" fill="hold">
                      <p:stCondLst>
                        <p:cond delay="indefinite"/>
                      </p:stCondLst>
                      <p:childTnLst>
                        <p:par>
                          <p:cTn id="41" fill="hold">
                            <p:stCondLst>
                              <p:cond delay="0"/>
                            </p:stCondLst>
                            <p:childTnLst>
                              <p:par>
                                <p:cTn id="42" presetID="10" presetClass="entr" presetSubtype="0" fill="hold" nodeType="clickEffect">
                                  <p:stCondLst>
                                    <p:cond delay="0"/>
                                  </p:stCondLst>
                                  <p:childTnLst>
                                    <p:set>
                                      <p:cBhvr>
                                        <p:cTn id="43" dur="1" fill="hold">
                                          <p:stCondLst>
                                            <p:cond delay="0"/>
                                          </p:stCondLst>
                                        </p:cTn>
                                        <p:tgtEl>
                                          <p:spTgt spid="104"/>
                                        </p:tgtEl>
                                        <p:attrNameLst>
                                          <p:attrName>style.visibility</p:attrName>
                                        </p:attrNameLst>
                                      </p:cBhvr>
                                      <p:to>
                                        <p:strVal val="visible"/>
                                      </p:to>
                                    </p:set>
                                    <p:animEffect transition="in" filter="fade">
                                      <p:cBhvr>
                                        <p:cTn id="44" dur="500"/>
                                        <p:tgtEl>
                                          <p:spTgt spid="10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返り値を介したデータ依存関係</a:t>
            </a:r>
            <a:endParaRPr kumimoji="1" lang="ja-JP" altLang="en-US" dirty="0"/>
          </a:p>
        </p:txBody>
      </p:sp>
      <p:sp>
        <p:nvSpPr>
          <p:cNvPr id="3" name="コンテンツ プレースホルダー 2"/>
          <p:cNvSpPr>
            <a:spLocks noGrp="1"/>
          </p:cNvSpPr>
          <p:nvPr>
            <p:ph idx="1"/>
          </p:nvPr>
        </p:nvSpPr>
        <p:spPr/>
        <p:txBody>
          <a:bodyPr/>
          <a:lstStyle/>
          <a:p>
            <a:r>
              <a:rPr kumimoji="1" lang="en-US" altLang="ja-JP" dirty="0" smtClean="0"/>
              <a:t>SRC(M)</a:t>
            </a:r>
            <a:r>
              <a:rPr kumimoji="1" lang="ja-JP" altLang="en-US" dirty="0" smtClean="0"/>
              <a:t>：メソッド</a:t>
            </a:r>
            <a:r>
              <a:rPr kumimoji="1" lang="en-US" altLang="ja-JP" dirty="0" smtClean="0"/>
              <a:t>M</a:t>
            </a:r>
            <a:r>
              <a:rPr kumimoji="1" lang="ja-JP" altLang="en-US" dirty="0" smtClean="0"/>
              <a:t>において，その</a:t>
            </a:r>
            <a:r>
              <a:rPr kumimoji="1" lang="en-US" altLang="ja-JP" dirty="0" smtClean="0"/>
              <a:t>return</a:t>
            </a:r>
            <a:r>
              <a:rPr kumimoji="1" lang="ja-JP" altLang="en-US" dirty="0" smtClean="0"/>
              <a:t>文に対してデータ依存辺を持つ頂点の集合</a:t>
            </a:r>
            <a:endParaRPr kumimoji="1" lang="en-US" altLang="ja-JP" dirty="0" smtClean="0"/>
          </a:p>
          <a:p>
            <a:r>
              <a:rPr lang="en-US" altLang="ja-JP" dirty="0" smtClean="0"/>
              <a:t>DES(C)</a:t>
            </a:r>
            <a:r>
              <a:rPr lang="ja-JP" altLang="en-US" dirty="0" smtClean="0"/>
              <a:t>：メソッド呼び出し</a:t>
            </a:r>
            <a:r>
              <a:rPr lang="en-US" altLang="ja-JP" dirty="0" smtClean="0"/>
              <a:t>C</a:t>
            </a:r>
            <a:r>
              <a:rPr lang="ja-JP" altLang="en-US" dirty="0" smtClean="0"/>
              <a:t>の返り値を受け取った変数を再定義することなく参照している頂点の集合</a:t>
            </a:r>
            <a:endParaRPr lang="en-US" altLang="ja-JP" dirty="0" smtClean="0"/>
          </a:p>
          <a:p>
            <a:r>
              <a:rPr kumimoji="1" lang="ja-JP" altLang="en-US" dirty="0" smtClean="0"/>
              <a:t>条件：メソッド</a:t>
            </a:r>
            <a:r>
              <a:rPr kumimoji="1" lang="en-US" altLang="ja-JP" dirty="0" smtClean="0"/>
              <a:t>M</a:t>
            </a:r>
            <a:r>
              <a:rPr kumimoji="1" lang="ja-JP" altLang="en-US" dirty="0" smtClean="0"/>
              <a:t>はメソッド呼び出し</a:t>
            </a:r>
            <a:r>
              <a:rPr kumimoji="1" lang="en-US" altLang="ja-JP" dirty="0" smtClean="0"/>
              <a:t>C</a:t>
            </a:r>
            <a:r>
              <a:rPr kumimoji="1" lang="ja-JP" altLang="en-US" dirty="0" smtClean="0"/>
              <a:t>で呼び出される可能性がある</a:t>
            </a:r>
            <a:endParaRPr kumimoji="1" lang="ja-JP" altLang="en-US" dirty="0"/>
          </a:p>
        </p:txBody>
      </p:sp>
      <p:sp>
        <p:nvSpPr>
          <p:cNvPr id="4" name="スライド番号プレースホルダー 3"/>
          <p:cNvSpPr>
            <a:spLocks noGrp="1"/>
          </p:cNvSpPr>
          <p:nvPr>
            <p:ph type="sldNum" sz="quarter" idx="12"/>
          </p:nvPr>
        </p:nvSpPr>
        <p:spPr/>
        <p:txBody>
          <a:bodyPr/>
          <a:lstStyle/>
          <a:p>
            <a:fld id="{487D7C85-7EC1-4C48-83E8-12241FCB48DE}" type="slidenum">
              <a:rPr lang="en-US" altLang="ja-JP" smtClean="0"/>
              <a:pPr/>
              <a:t>17</a:t>
            </a:fld>
            <a:endParaRPr lang="en-US" altLang="ja-JP"/>
          </a:p>
        </p:txBody>
      </p:sp>
    </p:spTree>
    <p:extLst>
      <p:ext uri="{BB962C8B-B14F-4D97-AF65-F5344CB8AC3E}">
        <p14:creationId xmlns:p14="http://schemas.microsoft.com/office/powerpoint/2010/main" val="1378213117"/>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 name="フリーフォーム 56"/>
          <p:cNvSpPr/>
          <p:nvPr/>
        </p:nvSpPr>
        <p:spPr>
          <a:xfrm>
            <a:off x="7668344" y="3867514"/>
            <a:ext cx="552927" cy="311888"/>
          </a:xfrm>
          <a:custGeom>
            <a:avLst/>
            <a:gdLst>
              <a:gd name="connsiteX0" fmla="*/ 552927 w 552927"/>
              <a:gd name="connsiteY0" fmla="*/ 0 h 311888"/>
              <a:gd name="connsiteX1" fmla="*/ 34 w 552927"/>
              <a:gd name="connsiteY1" fmla="*/ 120502 h 311888"/>
              <a:gd name="connsiteX2" fmla="*/ 531662 w 552927"/>
              <a:gd name="connsiteY2" fmla="*/ 311888 h 311888"/>
            </a:gdLst>
            <a:ahLst/>
            <a:cxnLst>
              <a:cxn ang="0">
                <a:pos x="connsiteX0" y="connsiteY0"/>
              </a:cxn>
              <a:cxn ang="0">
                <a:pos x="connsiteX1" y="connsiteY1"/>
              </a:cxn>
              <a:cxn ang="0">
                <a:pos x="connsiteX2" y="connsiteY2"/>
              </a:cxn>
            </a:cxnLst>
            <a:rect l="l" t="t" r="r" b="b"/>
            <a:pathLst>
              <a:path w="552927" h="311888">
                <a:moveTo>
                  <a:pt x="552927" y="0"/>
                </a:moveTo>
                <a:cubicBezTo>
                  <a:pt x="278252" y="34260"/>
                  <a:pt x="3578" y="68521"/>
                  <a:pt x="34" y="120502"/>
                </a:cubicBezTo>
                <a:cubicBezTo>
                  <a:pt x="-3510" y="172483"/>
                  <a:pt x="264076" y="242185"/>
                  <a:pt x="531662" y="311888"/>
                </a:cubicBezTo>
              </a:path>
            </a:pathLst>
          </a:custGeom>
          <a:ln w="12700">
            <a:solidFill>
              <a:schemeClr val="tx1"/>
            </a:solidFill>
            <a:tailEnd type="arrow" w="lg"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2" name="タイトル 1"/>
          <p:cNvSpPr>
            <a:spLocks noGrp="1"/>
          </p:cNvSpPr>
          <p:nvPr>
            <p:ph type="title"/>
          </p:nvPr>
        </p:nvSpPr>
        <p:spPr/>
        <p:txBody>
          <a:bodyPr/>
          <a:lstStyle/>
          <a:p>
            <a:r>
              <a:rPr kumimoji="1" lang="ja-JP" altLang="en-US" dirty="0" smtClean="0"/>
              <a:t>例：返り値を介したデータ依存関係の構築</a:t>
            </a:r>
            <a:endParaRPr kumimoji="1" lang="ja-JP" altLang="en-US" dirty="0"/>
          </a:p>
        </p:txBody>
      </p:sp>
      <p:sp>
        <p:nvSpPr>
          <p:cNvPr id="4" name="テキスト ボックス 3"/>
          <p:cNvSpPr txBox="1"/>
          <p:nvPr/>
        </p:nvSpPr>
        <p:spPr>
          <a:xfrm>
            <a:off x="107504" y="1701963"/>
            <a:ext cx="4176464" cy="4247317"/>
          </a:xfrm>
          <a:prstGeom prst="rect">
            <a:avLst/>
          </a:prstGeom>
          <a:solidFill>
            <a:schemeClr val="bg1"/>
          </a:solidFill>
          <a:ln w="19050">
            <a:solidFill>
              <a:schemeClr val="tx1"/>
            </a:solidFill>
          </a:ln>
        </p:spPr>
        <p:txBody>
          <a:bodyPr wrap="square" rtlCol="0">
            <a:spAutoFit/>
          </a:bodyPr>
          <a:lstStyle/>
          <a:p>
            <a:r>
              <a:rPr kumimoji="1" lang="en-US" altLang="ja-JP" sz="1800" dirty="0" smtClean="0">
                <a:latin typeface="ＭＳ ゴシック" pitchFamily="49" charset="-128"/>
                <a:ea typeface="ＭＳ ゴシック" pitchFamily="49" charset="-128"/>
              </a:rPr>
              <a:t> 1: public class Sample{ </a:t>
            </a:r>
          </a:p>
          <a:p>
            <a:r>
              <a:rPr kumimoji="1" lang="en-US" altLang="ja-JP" sz="1800" dirty="0" smtClean="0">
                <a:latin typeface="ＭＳ ゴシック" pitchFamily="49" charset="-128"/>
                <a:ea typeface="ＭＳ ゴシック" pitchFamily="49" charset="-128"/>
              </a:rPr>
              <a:t> 2:   void sample(){</a:t>
            </a:r>
          </a:p>
          <a:p>
            <a:r>
              <a:rPr lang="en-US" altLang="ja-JP" sz="1800" dirty="0" smtClean="0">
                <a:latin typeface="ＭＳ ゴシック" pitchFamily="49" charset="-128"/>
                <a:ea typeface="ＭＳ ゴシック" pitchFamily="49" charset="-128"/>
              </a:rPr>
              <a:t> 3:     </a:t>
            </a:r>
            <a:r>
              <a:rPr lang="en-US" altLang="ja-JP" sz="1800" dirty="0" err="1" smtClean="0">
                <a:latin typeface="ＭＳ ゴシック" pitchFamily="49" charset="-128"/>
                <a:ea typeface="ＭＳ ゴシック" pitchFamily="49" charset="-128"/>
              </a:rPr>
              <a:t>int</a:t>
            </a:r>
            <a:r>
              <a:rPr lang="en-US" altLang="ja-JP" sz="1800" dirty="0" smtClean="0">
                <a:latin typeface="ＭＳ ゴシック" pitchFamily="49" charset="-128"/>
                <a:ea typeface="ＭＳ ゴシック" pitchFamily="49" charset="-128"/>
              </a:rPr>
              <a:t> x = </a:t>
            </a:r>
            <a:r>
              <a:rPr lang="en-US" altLang="ja-JP" sz="1800" dirty="0" err="1" smtClean="0">
                <a:latin typeface="ＭＳ ゴシック" pitchFamily="49" charset="-128"/>
                <a:ea typeface="ＭＳ ゴシック" pitchFamily="49" charset="-128"/>
              </a:rPr>
              <a:t>XXX.getX</a:t>
            </a:r>
            <a:r>
              <a:rPr lang="en-US" altLang="ja-JP" sz="1800" dirty="0" smtClean="0">
                <a:latin typeface="ＭＳ ゴシック" pitchFamily="49" charset="-128"/>
                <a:ea typeface="ＭＳ ゴシック" pitchFamily="49" charset="-128"/>
              </a:rPr>
              <a:t>();</a:t>
            </a:r>
          </a:p>
          <a:p>
            <a:r>
              <a:rPr kumimoji="1" lang="en-US" altLang="ja-JP" sz="1800" dirty="0">
                <a:latin typeface="ＭＳ ゴシック" pitchFamily="49" charset="-128"/>
                <a:ea typeface="ＭＳ ゴシック" pitchFamily="49" charset="-128"/>
              </a:rPr>
              <a:t> </a:t>
            </a:r>
            <a:r>
              <a:rPr kumimoji="1" lang="en-US" altLang="ja-JP" sz="1800" dirty="0" smtClean="0">
                <a:latin typeface="ＭＳ ゴシック" pitchFamily="49" charset="-128"/>
                <a:ea typeface="ＭＳ ゴシック" pitchFamily="49" charset="-128"/>
              </a:rPr>
              <a:t>4:     </a:t>
            </a:r>
            <a:r>
              <a:rPr kumimoji="1" lang="en-US" altLang="ja-JP" sz="1800" dirty="0" err="1" smtClean="0">
                <a:latin typeface="ＭＳ ゴシック" pitchFamily="49" charset="-128"/>
                <a:ea typeface="ＭＳ ゴシック" pitchFamily="49" charset="-128"/>
              </a:rPr>
              <a:t>int</a:t>
            </a:r>
            <a:r>
              <a:rPr kumimoji="1" lang="en-US" altLang="ja-JP" sz="1800" dirty="0" smtClean="0">
                <a:latin typeface="ＭＳ ゴシック" pitchFamily="49" charset="-128"/>
                <a:ea typeface="ＭＳ ゴシック" pitchFamily="49" charset="-128"/>
              </a:rPr>
              <a:t> y = </a:t>
            </a:r>
            <a:r>
              <a:rPr kumimoji="1" lang="en-US" altLang="ja-JP" sz="1800" dirty="0" err="1" smtClean="0">
                <a:latin typeface="ＭＳ ゴシック" pitchFamily="49" charset="-128"/>
                <a:ea typeface="ＭＳ ゴシック" pitchFamily="49" charset="-128"/>
              </a:rPr>
              <a:t>XXX.getY</a:t>
            </a:r>
            <a:r>
              <a:rPr kumimoji="1" lang="en-US" altLang="ja-JP" sz="1800" dirty="0" smtClean="0">
                <a:latin typeface="ＭＳ ゴシック" pitchFamily="49" charset="-128"/>
                <a:ea typeface="ＭＳ ゴシック" pitchFamily="49" charset="-128"/>
              </a:rPr>
              <a:t>();</a:t>
            </a:r>
          </a:p>
          <a:p>
            <a:r>
              <a:rPr lang="en-US" altLang="ja-JP" sz="1800" dirty="0" smtClean="0">
                <a:latin typeface="ＭＳ ゴシック" pitchFamily="49" charset="-128"/>
                <a:ea typeface="ＭＳ ゴシック" pitchFamily="49" charset="-128"/>
              </a:rPr>
              <a:t> 5:     Operation o = new Plus();</a:t>
            </a:r>
          </a:p>
          <a:p>
            <a:r>
              <a:rPr kumimoji="1" lang="en-US" altLang="ja-JP" sz="1800" dirty="0">
                <a:latin typeface="ＭＳ ゴシック" pitchFamily="49" charset="-128"/>
                <a:ea typeface="ＭＳ ゴシック" pitchFamily="49" charset="-128"/>
              </a:rPr>
              <a:t> </a:t>
            </a:r>
            <a:r>
              <a:rPr kumimoji="1" lang="en-US" altLang="ja-JP" sz="1800" dirty="0" smtClean="0">
                <a:latin typeface="ＭＳ ゴシック" pitchFamily="49" charset="-128"/>
                <a:ea typeface="ＭＳ ゴシック" pitchFamily="49" charset="-128"/>
              </a:rPr>
              <a:t>6:     </a:t>
            </a:r>
            <a:r>
              <a:rPr kumimoji="1" lang="en-US" altLang="ja-JP" sz="1800" dirty="0" err="1" smtClean="0">
                <a:latin typeface="ＭＳ ゴシック" pitchFamily="49" charset="-128"/>
                <a:ea typeface="ＭＳ ゴシック" pitchFamily="49" charset="-128"/>
              </a:rPr>
              <a:t>int</a:t>
            </a:r>
            <a:r>
              <a:rPr kumimoji="1" lang="en-US" altLang="ja-JP" sz="1800" dirty="0" smtClean="0">
                <a:latin typeface="ＭＳ ゴシック" pitchFamily="49" charset="-128"/>
                <a:ea typeface="ＭＳ ゴシック" pitchFamily="49" charset="-128"/>
              </a:rPr>
              <a:t> z = </a:t>
            </a:r>
            <a:r>
              <a:rPr kumimoji="1" lang="en-US" altLang="ja-JP" sz="1800" dirty="0" err="1" smtClean="0">
                <a:latin typeface="ＭＳ ゴシック" pitchFamily="49" charset="-128"/>
                <a:ea typeface="ＭＳ ゴシック" pitchFamily="49" charset="-128"/>
              </a:rPr>
              <a:t>o.operate</a:t>
            </a:r>
            <a:r>
              <a:rPr kumimoji="1" lang="en-US" altLang="ja-JP" sz="1800" dirty="0" smtClean="0">
                <a:latin typeface="ＭＳ ゴシック" pitchFamily="49" charset="-128"/>
                <a:ea typeface="ＭＳ ゴシック" pitchFamily="49" charset="-128"/>
              </a:rPr>
              <a:t>(</a:t>
            </a:r>
            <a:r>
              <a:rPr kumimoji="1" lang="en-US" altLang="ja-JP" sz="1800" dirty="0" err="1" smtClean="0">
                <a:latin typeface="ＭＳ ゴシック" pitchFamily="49" charset="-128"/>
                <a:ea typeface="ＭＳ ゴシック" pitchFamily="49" charset="-128"/>
              </a:rPr>
              <a:t>x,y</a:t>
            </a:r>
            <a:r>
              <a:rPr kumimoji="1" lang="en-US" altLang="ja-JP" sz="1800" dirty="0" smtClean="0">
                <a:latin typeface="ＭＳ ゴシック" pitchFamily="49" charset="-128"/>
                <a:ea typeface="ＭＳ ゴシック" pitchFamily="49" charset="-128"/>
              </a:rPr>
              <a:t>);</a:t>
            </a:r>
          </a:p>
          <a:p>
            <a:r>
              <a:rPr lang="en-US" altLang="ja-JP" sz="1800" dirty="0">
                <a:latin typeface="ＭＳ ゴシック" pitchFamily="49" charset="-128"/>
                <a:ea typeface="ＭＳ ゴシック" pitchFamily="49" charset="-128"/>
              </a:rPr>
              <a:t> </a:t>
            </a:r>
            <a:r>
              <a:rPr lang="en-US" altLang="ja-JP" sz="1800" dirty="0" smtClean="0">
                <a:latin typeface="ＭＳ ゴシック" pitchFamily="49" charset="-128"/>
                <a:ea typeface="ＭＳ ゴシック" pitchFamily="49" charset="-128"/>
              </a:rPr>
              <a:t>7:     </a:t>
            </a:r>
            <a:r>
              <a:rPr lang="en-US" altLang="ja-JP" sz="1800" dirty="0" err="1" smtClean="0">
                <a:latin typeface="ＭＳ ゴシック" pitchFamily="49" charset="-128"/>
                <a:ea typeface="ＭＳ ゴシック" pitchFamily="49" charset="-128"/>
              </a:rPr>
              <a:t>System.out.println</a:t>
            </a:r>
            <a:r>
              <a:rPr lang="en-US" altLang="ja-JP" sz="1800" dirty="0" smtClean="0">
                <a:latin typeface="ＭＳ ゴシック" pitchFamily="49" charset="-128"/>
                <a:ea typeface="ＭＳ ゴシック" pitchFamily="49" charset="-128"/>
              </a:rPr>
              <a:t>(z);</a:t>
            </a:r>
          </a:p>
          <a:p>
            <a:r>
              <a:rPr kumimoji="1" lang="en-US" altLang="ja-JP" sz="1800" dirty="0" smtClean="0">
                <a:latin typeface="ＭＳ ゴシック" pitchFamily="49" charset="-128"/>
                <a:ea typeface="ＭＳ ゴシック" pitchFamily="49" charset="-128"/>
              </a:rPr>
              <a:t> </a:t>
            </a:r>
            <a:r>
              <a:rPr lang="en-US" altLang="ja-JP" sz="1800" dirty="0" smtClean="0">
                <a:latin typeface="ＭＳ ゴシック" pitchFamily="49" charset="-128"/>
                <a:ea typeface="ＭＳ ゴシック" pitchFamily="49" charset="-128"/>
              </a:rPr>
              <a:t>8:   }</a:t>
            </a:r>
          </a:p>
          <a:p>
            <a:r>
              <a:rPr kumimoji="1" lang="en-US" altLang="ja-JP" sz="1800" dirty="0">
                <a:latin typeface="ＭＳ ゴシック" pitchFamily="49" charset="-128"/>
                <a:ea typeface="ＭＳ ゴシック" pitchFamily="49" charset="-128"/>
              </a:rPr>
              <a:t> </a:t>
            </a:r>
            <a:r>
              <a:rPr kumimoji="1" lang="en-US" altLang="ja-JP" sz="1800" dirty="0" smtClean="0">
                <a:latin typeface="ＭＳ ゴシック" pitchFamily="49" charset="-128"/>
                <a:ea typeface="ＭＳ ゴシック" pitchFamily="49" charset="-128"/>
              </a:rPr>
              <a:t>9: }</a:t>
            </a:r>
          </a:p>
          <a:p>
            <a:r>
              <a:rPr lang="en-US" altLang="ja-JP" sz="1800" dirty="0" smtClean="0">
                <a:latin typeface="ＭＳ ゴシック" pitchFamily="49" charset="-128"/>
                <a:ea typeface="ＭＳ ゴシック" pitchFamily="49" charset="-128"/>
              </a:rPr>
              <a:t>10: class Plus{</a:t>
            </a:r>
          </a:p>
          <a:p>
            <a:r>
              <a:rPr lang="en-US" altLang="ja-JP" sz="1800" dirty="0" smtClean="0">
                <a:latin typeface="ＭＳ ゴシック" pitchFamily="49" charset="-128"/>
                <a:ea typeface="ＭＳ ゴシック" pitchFamily="49" charset="-128"/>
              </a:rPr>
              <a:t>11:   </a:t>
            </a:r>
            <a:r>
              <a:rPr lang="en-US" altLang="ja-JP" sz="1800" dirty="0" err="1" smtClean="0">
                <a:latin typeface="ＭＳ ゴシック" pitchFamily="49" charset="-128"/>
                <a:ea typeface="ＭＳ ゴシック" pitchFamily="49" charset="-128"/>
              </a:rPr>
              <a:t>int</a:t>
            </a:r>
            <a:r>
              <a:rPr lang="en-US" altLang="ja-JP" sz="1800" dirty="0" smtClean="0">
                <a:latin typeface="ＭＳ ゴシック" pitchFamily="49" charset="-128"/>
                <a:ea typeface="ＭＳ ゴシック" pitchFamily="49" charset="-128"/>
              </a:rPr>
              <a:t> operate(</a:t>
            </a:r>
            <a:r>
              <a:rPr lang="en-US" altLang="ja-JP" sz="1800" dirty="0" err="1" smtClean="0">
                <a:latin typeface="ＭＳ ゴシック" pitchFamily="49" charset="-128"/>
                <a:ea typeface="ＭＳ ゴシック" pitchFamily="49" charset="-128"/>
              </a:rPr>
              <a:t>int</a:t>
            </a:r>
            <a:r>
              <a:rPr lang="en-US" altLang="ja-JP" sz="1800" dirty="0" smtClean="0">
                <a:latin typeface="ＭＳ ゴシック" pitchFamily="49" charset="-128"/>
                <a:ea typeface="ＭＳ ゴシック" pitchFamily="49" charset="-128"/>
              </a:rPr>
              <a:t> a, </a:t>
            </a:r>
            <a:r>
              <a:rPr lang="en-US" altLang="ja-JP" sz="1800" dirty="0" err="1" smtClean="0">
                <a:latin typeface="ＭＳ ゴシック" pitchFamily="49" charset="-128"/>
                <a:ea typeface="ＭＳ ゴシック" pitchFamily="49" charset="-128"/>
              </a:rPr>
              <a:t>int</a:t>
            </a:r>
            <a:r>
              <a:rPr lang="en-US" altLang="ja-JP" sz="1800" dirty="0" smtClean="0">
                <a:latin typeface="ＭＳ ゴシック" pitchFamily="49" charset="-128"/>
                <a:ea typeface="ＭＳ ゴシック" pitchFamily="49" charset="-128"/>
              </a:rPr>
              <a:t> b){</a:t>
            </a:r>
          </a:p>
          <a:p>
            <a:r>
              <a:rPr lang="en-US" altLang="ja-JP" sz="1800" dirty="0" smtClean="0">
                <a:latin typeface="ＭＳ ゴシック" pitchFamily="49" charset="-128"/>
                <a:ea typeface="ＭＳ ゴシック" pitchFamily="49" charset="-128"/>
              </a:rPr>
              <a:t>12:     </a:t>
            </a:r>
            <a:r>
              <a:rPr lang="en-US" altLang="ja-JP" sz="1800" dirty="0" err="1" smtClean="0">
                <a:latin typeface="ＭＳ ゴシック" pitchFamily="49" charset="-128"/>
                <a:ea typeface="ＭＳ ゴシック" pitchFamily="49" charset="-128"/>
              </a:rPr>
              <a:t>int</a:t>
            </a:r>
            <a:r>
              <a:rPr lang="en-US" altLang="ja-JP" sz="1800" dirty="0" smtClean="0">
                <a:latin typeface="ＭＳ ゴシック" pitchFamily="49" charset="-128"/>
                <a:ea typeface="ＭＳ ゴシック" pitchFamily="49" charset="-128"/>
              </a:rPr>
              <a:t> c = a + b;</a:t>
            </a:r>
          </a:p>
          <a:p>
            <a:r>
              <a:rPr lang="en-US" altLang="ja-JP" sz="1800" dirty="0" smtClean="0">
                <a:latin typeface="ＭＳ ゴシック" pitchFamily="49" charset="-128"/>
                <a:ea typeface="ＭＳ ゴシック" pitchFamily="49" charset="-128"/>
              </a:rPr>
              <a:t>13:     return c;</a:t>
            </a:r>
          </a:p>
          <a:p>
            <a:r>
              <a:rPr lang="en-US" altLang="ja-JP" sz="1800" dirty="0" smtClean="0">
                <a:latin typeface="ＭＳ ゴシック" pitchFamily="49" charset="-128"/>
                <a:ea typeface="ＭＳ ゴシック" pitchFamily="49" charset="-128"/>
              </a:rPr>
              <a:t>14:   }</a:t>
            </a:r>
          </a:p>
          <a:p>
            <a:r>
              <a:rPr lang="en-US" altLang="ja-JP" sz="1800" dirty="0" smtClean="0">
                <a:latin typeface="ＭＳ ゴシック" pitchFamily="49" charset="-128"/>
                <a:ea typeface="ＭＳ ゴシック" pitchFamily="49" charset="-128"/>
              </a:rPr>
              <a:t>15: }</a:t>
            </a:r>
            <a:endParaRPr kumimoji="1" lang="ja-JP" altLang="en-US" sz="1800" dirty="0">
              <a:latin typeface="ＭＳ ゴシック" pitchFamily="49" charset="-128"/>
              <a:ea typeface="ＭＳ ゴシック" pitchFamily="49" charset="-128"/>
            </a:endParaRPr>
          </a:p>
        </p:txBody>
      </p:sp>
      <p:sp>
        <p:nvSpPr>
          <p:cNvPr id="6" name="フローチャート : 判断 5"/>
          <p:cNvSpPr/>
          <p:nvPr/>
        </p:nvSpPr>
        <p:spPr>
          <a:xfrm>
            <a:off x="4499992" y="1700808"/>
            <a:ext cx="714380" cy="428628"/>
          </a:xfrm>
          <a:prstGeom prst="flowChartDecision">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 name="テキスト ボックス 6"/>
          <p:cNvSpPr txBox="1"/>
          <p:nvPr/>
        </p:nvSpPr>
        <p:spPr>
          <a:xfrm>
            <a:off x="4499992" y="1772246"/>
            <a:ext cx="714380" cy="338554"/>
          </a:xfrm>
          <a:prstGeom prst="rect">
            <a:avLst/>
          </a:prstGeom>
          <a:noFill/>
        </p:spPr>
        <p:txBody>
          <a:bodyPr wrap="square" rtlCol="0">
            <a:spAutoFit/>
          </a:bodyPr>
          <a:lstStyle/>
          <a:p>
            <a:pPr algn="ctr"/>
            <a:r>
              <a:rPr kumimoji="1" lang="en-US" altLang="ja-JP" sz="1600" dirty="0" smtClean="0"/>
              <a:t>&lt;2&gt;</a:t>
            </a:r>
            <a:endParaRPr kumimoji="1" lang="ja-JP" altLang="en-US" sz="1600" dirty="0"/>
          </a:p>
        </p:txBody>
      </p:sp>
      <p:cxnSp>
        <p:nvCxnSpPr>
          <p:cNvPr id="8" name="直線矢印コネクタ 7"/>
          <p:cNvCxnSpPr/>
          <p:nvPr/>
        </p:nvCxnSpPr>
        <p:spPr>
          <a:xfrm>
            <a:off x="5096576" y="2060848"/>
            <a:ext cx="699560" cy="434898"/>
          </a:xfrm>
          <a:prstGeom prst="straightConnector1">
            <a:avLst/>
          </a:prstGeom>
          <a:ln w="15875">
            <a:solidFill>
              <a:schemeClr val="tx1"/>
            </a:solidFill>
            <a:prstDash val="dashDot"/>
            <a:tailEnd type="arrow"/>
          </a:ln>
        </p:spPr>
        <p:style>
          <a:lnRef idx="1">
            <a:schemeClr val="accent1"/>
          </a:lnRef>
          <a:fillRef idx="0">
            <a:schemeClr val="accent1"/>
          </a:fillRef>
          <a:effectRef idx="0">
            <a:schemeClr val="accent1"/>
          </a:effectRef>
          <a:fontRef idx="minor">
            <a:schemeClr val="tx1"/>
          </a:fontRef>
        </p:style>
      </p:cxnSp>
      <p:cxnSp>
        <p:nvCxnSpPr>
          <p:cNvPr id="9" name="直線矢印コネクタ 8"/>
          <p:cNvCxnSpPr/>
          <p:nvPr/>
        </p:nvCxnSpPr>
        <p:spPr>
          <a:xfrm>
            <a:off x="6300192" y="6025848"/>
            <a:ext cx="642942" cy="1588"/>
          </a:xfrm>
          <a:prstGeom prst="straightConnector1">
            <a:avLst/>
          </a:prstGeom>
          <a:ln w="15875">
            <a:solidFill>
              <a:schemeClr val="tx1"/>
            </a:solidFill>
            <a:prstDash val="dashDot"/>
            <a:tailEnd type="arrow"/>
          </a:ln>
        </p:spPr>
        <p:style>
          <a:lnRef idx="1">
            <a:schemeClr val="accent1"/>
          </a:lnRef>
          <a:fillRef idx="0">
            <a:schemeClr val="accent1"/>
          </a:fillRef>
          <a:effectRef idx="0">
            <a:schemeClr val="accent1"/>
          </a:effectRef>
          <a:fontRef idx="minor">
            <a:schemeClr val="tx1"/>
          </a:fontRef>
        </p:style>
      </p:cxnSp>
      <p:sp>
        <p:nvSpPr>
          <p:cNvPr id="10" name="テキスト ボックス 9"/>
          <p:cNvSpPr txBox="1"/>
          <p:nvPr/>
        </p:nvSpPr>
        <p:spPr>
          <a:xfrm>
            <a:off x="6943134" y="5882972"/>
            <a:ext cx="1000132" cy="338554"/>
          </a:xfrm>
          <a:prstGeom prst="rect">
            <a:avLst/>
          </a:prstGeom>
          <a:noFill/>
        </p:spPr>
        <p:txBody>
          <a:bodyPr wrap="square" rtlCol="0">
            <a:spAutoFit/>
          </a:bodyPr>
          <a:lstStyle/>
          <a:p>
            <a:pPr algn="ctr"/>
            <a:r>
              <a:rPr kumimoji="1" lang="ja-JP" altLang="en-US" sz="1600" dirty="0" smtClean="0"/>
              <a:t>制御依存</a:t>
            </a:r>
            <a:endParaRPr kumimoji="1" lang="ja-JP" altLang="en-US" sz="1600" dirty="0"/>
          </a:p>
        </p:txBody>
      </p:sp>
      <p:cxnSp>
        <p:nvCxnSpPr>
          <p:cNvPr id="11" name="直線矢印コネクタ 10"/>
          <p:cNvCxnSpPr/>
          <p:nvPr/>
        </p:nvCxnSpPr>
        <p:spPr>
          <a:xfrm>
            <a:off x="6300192" y="6452888"/>
            <a:ext cx="642942" cy="1588"/>
          </a:xfrm>
          <a:prstGeom prst="straightConnector1">
            <a:avLst/>
          </a:prstGeom>
          <a:ln w="12700">
            <a:solidFill>
              <a:schemeClr val="tx1"/>
            </a:solidFill>
            <a:prstDash val="solid"/>
            <a:tailEnd type="arrow"/>
          </a:ln>
        </p:spPr>
        <p:style>
          <a:lnRef idx="1">
            <a:schemeClr val="accent1"/>
          </a:lnRef>
          <a:fillRef idx="0">
            <a:schemeClr val="accent1"/>
          </a:fillRef>
          <a:effectRef idx="0">
            <a:schemeClr val="accent1"/>
          </a:effectRef>
          <a:fontRef idx="minor">
            <a:schemeClr val="tx1"/>
          </a:fontRef>
        </p:style>
      </p:cxnSp>
      <p:sp>
        <p:nvSpPr>
          <p:cNvPr id="12" name="テキスト ボックス 11"/>
          <p:cNvSpPr txBox="1"/>
          <p:nvPr/>
        </p:nvSpPr>
        <p:spPr>
          <a:xfrm>
            <a:off x="6943134" y="6258798"/>
            <a:ext cx="1143008" cy="338554"/>
          </a:xfrm>
          <a:prstGeom prst="rect">
            <a:avLst/>
          </a:prstGeom>
          <a:noFill/>
        </p:spPr>
        <p:txBody>
          <a:bodyPr wrap="square" rtlCol="0">
            <a:spAutoFit/>
          </a:bodyPr>
          <a:lstStyle/>
          <a:p>
            <a:pPr algn="ctr"/>
            <a:r>
              <a:rPr lang="ja-JP" altLang="en-US" sz="1600" dirty="0" smtClean="0"/>
              <a:t>データ</a:t>
            </a:r>
            <a:r>
              <a:rPr kumimoji="1" lang="ja-JP" altLang="en-US" sz="1600" dirty="0" smtClean="0"/>
              <a:t>依存</a:t>
            </a:r>
            <a:endParaRPr kumimoji="1" lang="ja-JP" altLang="en-US" sz="1600" dirty="0"/>
          </a:p>
        </p:txBody>
      </p:sp>
      <p:sp>
        <p:nvSpPr>
          <p:cNvPr id="13" name="正方形/長方形 12"/>
          <p:cNvSpPr/>
          <p:nvPr/>
        </p:nvSpPr>
        <p:spPr>
          <a:xfrm>
            <a:off x="5800696" y="2495746"/>
            <a:ext cx="571504" cy="35719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4" name="テキスト ボックス 13"/>
          <p:cNvSpPr txBox="1"/>
          <p:nvPr/>
        </p:nvSpPr>
        <p:spPr>
          <a:xfrm>
            <a:off x="5800696" y="2514382"/>
            <a:ext cx="571504" cy="338554"/>
          </a:xfrm>
          <a:prstGeom prst="rect">
            <a:avLst/>
          </a:prstGeom>
          <a:noFill/>
        </p:spPr>
        <p:txBody>
          <a:bodyPr wrap="square" rtlCol="0">
            <a:spAutoFit/>
          </a:bodyPr>
          <a:lstStyle/>
          <a:p>
            <a:pPr algn="ctr"/>
            <a:r>
              <a:rPr kumimoji="1" lang="en-US" altLang="ja-JP" sz="1600" dirty="0" smtClean="0"/>
              <a:t>&lt;3&gt;</a:t>
            </a:r>
            <a:endParaRPr kumimoji="1" lang="ja-JP" altLang="en-US" sz="1600" dirty="0"/>
          </a:p>
        </p:txBody>
      </p:sp>
      <p:sp>
        <p:nvSpPr>
          <p:cNvPr id="15" name="正方形/長方形 14"/>
          <p:cNvSpPr/>
          <p:nvPr/>
        </p:nvSpPr>
        <p:spPr>
          <a:xfrm>
            <a:off x="5796136" y="3140968"/>
            <a:ext cx="571504" cy="35719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6" name="テキスト ボックス 15"/>
          <p:cNvSpPr txBox="1"/>
          <p:nvPr/>
        </p:nvSpPr>
        <p:spPr>
          <a:xfrm>
            <a:off x="5796136" y="3159604"/>
            <a:ext cx="571504" cy="338554"/>
          </a:xfrm>
          <a:prstGeom prst="rect">
            <a:avLst/>
          </a:prstGeom>
          <a:noFill/>
        </p:spPr>
        <p:txBody>
          <a:bodyPr wrap="square" rtlCol="0">
            <a:spAutoFit/>
          </a:bodyPr>
          <a:lstStyle/>
          <a:p>
            <a:pPr algn="ctr"/>
            <a:r>
              <a:rPr kumimoji="1" lang="en-US" altLang="ja-JP" sz="1600" dirty="0" smtClean="0"/>
              <a:t>&lt;4&gt;</a:t>
            </a:r>
            <a:endParaRPr kumimoji="1" lang="ja-JP" altLang="en-US" sz="1600" dirty="0"/>
          </a:p>
        </p:txBody>
      </p:sp>
      <p:cxnSp>
        <p:nvCxnSpPr>
          <p:cNvPr id="17" name="直線矢印コネクタ 16"/>
          <p:cNvCxnSpPr/>
          <p:nvPr/>
        </p:nvCxnSpPr>
        <p:spPr>
          <a:xfrm>
            <a:off x="5096576" y="2060848"/>
            <a:ext cx="699560" cy="1080120"/>
          </a:xfrm>
          <a:prstGeom prst="straightConnector1">
            <a:avLst/>
          </a:prstGeom>
          <a:ln w="15875">
            <a:solidFill>
              <a:schemeClr val="tx1"/>
            </a:solidFill>
            <a:prstDash val="dashDot"/>
            <a:tailEnd type="arrow"/>
          </a:ln>
        </p:spPr>
        <p:style>
          <a:lnRef idx="1">
            <a:schemeClr val="accent1"/>
          </a:lnRef>
          <a:fillRef idx="0">
            <a:schemeClr val="accent1"/>
          </a:fillRef>
          <a:effectRef idx="0">
            <a:schemeClr val="accent1"/>
          </a:effectRef>
          <a:fontRef idx="minor">
            <a:schemeClr val="tx1"/>
          </a:fontRef>
        </p:style>
      </p:cxnSp>
      <p:sp>
        <p:nvSpPr>
          <p:cNvPr id="18" name="正方形/長方形 17"/>
          <p:cNvSpPr/>
          <p:nvPr/>
        </p:nvSpPr>
        <p:spPr>
          <a:xfrm>
            <a:off x="5800696" y="3789040"/>
            <a:ext cx="571504" cy="35719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9" name="テキスト ボックス 18"/>
          <p:cNvSpPr txBox="1"/>
          <p:nvPr/>
        </p:nvSpPr>
        <p:spPr>
          <a:xfrm>
            <a:off x="5800696" y="3807676"/>
            <a:ext cx="571504" cy="338554"/>
          </a:xfrm>
          <a:prstGeom prst="rect">
            <a:avLst/>
          </a:prstGeom>
          <a:noFill/>
        </p:spPr>
        <p:txBody>
          <a:bodyPr wrap="square" rtlCol="0">
            <a:spAutoFit/>
          </a:bodyPr>
          <a:lstStyle/>
          <a:p>
            <a:pPr algn="ctr"/>
            <a:r>
              <a:rPr kumimoji="1" lang="en-US" altLang="ja-JP" sz="1600" dirty="0" smtClean="0"/>
              <a:t>&lt;5&gt;</a:t>
            </a:r>
            <a:endParaRPr kumimoji="1" lang="ja-JP" altLang="en-US" sz="1600" dirty="0"/>
          </a:p>
        </p:txBody>
      </p:sp>
      <p:cxnSp>
        <p:nvCxnSpPr>
          <p:cNvPr id="20" name="直線矢印コネクタ 19"/>
          <p:cNvCxnSpPr/>
          <p:nvPr/>
        </p:nvCxnSpPr>
        <p:spPr>
          <a:xfrm>
            <a:off x="5096576" y="2060848"/>
            <a:ext cx="720483" cy="1728192"/>
          </a:xfrm>
          <a:prstGeom prst="straightConnector1">
            <a:avLst/>
          </a:prstGeom>
          <a:ln w="15875">
            <a:solidFill>
              <a:schemeClr val="tx1"/>
            </a:solidFill>
            <a:prstDash val="dashDot"/>
            <a:tailEnd type="arrow"/>
          </a:ln>
        </p:spPr>
        <p:style>
          <a:lnRef idx="1">
            <a:schemeClr val="accent1"/>
          </a:lnRef>
          <a:fillRef idx="0">
            <a:schemeClr val="accent1"/>
          </a:fillRef>
          <a:effectRef idx="0">
            <a:schemeClr val="accent1"/>
          </a:effectRef>
          <a:fontRef idx="minor">
            <a:schemeClr val="tx1"/>
          </a:fontRef>
        </p:style>
      </p:cxnSp>
      <p:cxnSp>
        <p:nvCxnSpPr>
          <p:cNvPr id="21" name="直線矢印コネクタ 20"/>
          <p:cNvCxnSpPr/>
          <p:nvPr/>
        </p:nvCxnSpPr>
        <p:spPr>
          <a:xfrm>
            <a:off x="5096576" y="2060848"/>
            <a:ext cx="700438" cy="2376264"/>
          </a:xfrm>
          <a:prstGeom prst="straightConnector1">
            <a:avLst/>
          </a:prstGeom>
          <a:ln w="15875">
            <a:solidFill>
              <a:schemeClr val="tx1"/>
            </a:solidFill>
            <a:prstDash val="dashDot"/>
            <a:tailEnd type="arrow"/>
          </a:ln>
        </p:spPr>
        <p:style>
          <a:lnRef idx="1">
            <a:schemeClr val="accent1"/>
          </a:lnRef>
          <a:fillRef idx="0">
            <a:schemeClr val="accent1"/>
          </a:fillRef>
          <a:effectRef idx="0">
            <a:schemeClr val="accent1"/>
          </a:effectRef>
          <a:fontRef idx="minor">
            <a:schemeClr val="tx1"/>
          </a:fontRef>
        </p:style>
      </p:cxnSp>
      <p:sp>
        <p:nvSpPr>
          <p:cNvPr id="22" name="正方形/長方形 21"/>
          <p:cNvSpPr/>
          <p:nvPr/>
        </p:nvSpPr>
        <p:spPr>
          <a:xfrm>
            <a:off x="5800696" y="4437112"/>
            <a:ext cx="571504" cy="35719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3" name="テキスト ボックス 22"/>
          <p:cNvSpPr txBox="1"/>
          <p:nvPr/>
        </p:nvSpPr>
        <p:spPr>
          <a:xfrm>
            <a:off x="5724128" y="4455748"/>
            <a:ext cx="714380" cy="338554"/>
          </a:xfrm>
          <a:prstGeom prst="rect">
            <a:avLst/>
          </a:prstGeom>
          <a:noFill/>
        </p:spPr>
        <p:txBody>
          <a:bodyPr wrap="square" rtlCol="0">
            <a:spAutoFit/>
          </a:bodyPr>
          <a:lstStyle/>
          <a:p>
            <a:pPr algn="ctr"/>
            <a:r>
              <a:rPr kumimoji="1" lang="en-US" altLang="ja-JP" sz="1600" dirty="0" smtClean="0"/>
              <a:t>&lt;</a:t>
            </a:r>
            <a:r>
              <a:rPr lang="en-US" altLang="ja-JP" sz="1600" dirty="0"/>
              <a:t>6</a:t>
            </a:r>
            <a:r>
              <a:rPr kumimoji="1" lang="en-US" altLang="ja-JP" sz="1600" dirty="0" smtClean="0"/>
              <a:t>&gt;</a:t>
            </a:r>
            <a:endParaRPr kumimoji="1" lang="ja-JP" altLang="en-US" sz="1600" dirty="0"/>
          </a:p>
        </p:txBody>
      </p:sp>
      <p:sp>
        <p:nvSpPr>
          <p:cNvPr id="24" name="正方形/長方形 23"/>
          <p:cNvSpPr/>
          <p:nvPr/>
        </p:nvSpPr>
        <p:spPr>
          <a:xfrm>
            <a:off x="5800696" y="5088034"/>
            <a:ext cx="571504" cy="35719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5" name="テキスト ボックス 24"/>
          <p:cNvSpPr txBox="1"/>
          <p:nvPr/>
        </p:nvSpPr>
        <p:spPr>
          <a:xfrm>
            <a:off x="5724128" y="5106670"/>
            <a:ext cx="714380" cy="338554"/>
          </a:xfrm>
          <a:prstGeom prst="rect">
            <a:avLst/>
          </a:prstGeom>
          <a:noFill/>
        </p:spPr>
        <p:txBody>
          <a:bodyPr wrap="square" rtlCol="0">
            <a:spAutoFit/>
          </a:bodyPr>
          <a:lstStyle/>
          <a:p>
            <a:pPr algn="ctr"/>
            <a:r>
              <a:rPr kumimoji="1" lang="en-US" altLang="ja-JP" sz="1600" dirty="0" smtClean="0"/>
              <a:t>&lt;</a:t>
            </a:r>
            <a:r>
              <a:rPr lang="en-US" altLang="ja-JP" sz="1600" dirty="0" smtClean="0"/>
              <a:t>7</a:t>
            </a:r>
            <a:r>
              <a:rPr kumimoji="1" lang="en-US" altLang="ja-JP" sz="1600" dirty="0" smtClean="0"/>
              <a:t>&gt;</a:t>
            </a:r>
            <a:endParaRPr kumimoji="1" lang="ja-JP" altLang="en-US" sz="1600" dirty="0"/>
          </a:p>
        </p:txBody>
      </p:sp>
      <p:cxnSp>
        <p:nvCxnSpPr>
          <p:cNvPr id="28" name="直線矢印コネクタ 27"/>
          <p:cNvCxnSpPr/>
          <p:nvPr/>
        </p:nvCxnSpPr>
        <p:spPr>
          <a:xfrm>
            <a:off x="5096576" y="2060848"/>
            <a:ext cx="700438" cy="3027186"/>
          </a:xfrm>
          <a:prstGeom prst="straightConnector1">
            <a:avLst/>
          </a:prstGeom>
          <a:ln w="15875">
            <a:solidFill>
              <a:schemeClr val="tx1"/>
            </a:solidFill>
            <a:prstDash val="dashDot"/>
            <a:tailEnd type="arrow"/>
          </a:ln>
        </p:spPr>
        <p:style>
          <a:lnRef idx="1">
            <a:schemeClr val="accent1"/>
          </a:lnRef>
          <a:fillRef idx="0">
            <a:schemeClr val="accent1"/>
          </a:fillRef>
          <a:effectRef idx="0">
            <a:schemeClr val="accent1"/>
          </a:effectRef>
          <a:fontRef idx="minor">
            <a:schemeClr val="tx1"/>
          </a:fontRef>
        </p:style>
      </p:cxnSp>
      <p:sp>
        <p:nvSpPr>
          <p:cNvPr id="33" name="フリーフォーム 32"/>
          <p:cNvSpPr/>
          <p:nvPr/>
        </p:nvSpPr>
        <p:spPr>
          <a:xfrm>
            <a:off x="5220072" y="4159750"/>
            <a:ext cx="552927" cy="311888"/>
          </a:xfrm>
          <a:custGeom>
            <a:avLst/>
            <a:gdLst>
              <a:gd name="connsiteX0" fmla="*/ 552927 w 552927"/>
              <a:gd name="connsiteY0" fmla="*/ 0 h 311888"/>
              <a:gd name="connsiteX1" fmla="*/ 34 w 552927"/>
              <a:gd name="connsiteY1" fmla="*/ 120502 h 311888"/>
              <a:gd name="connsiteX2" fmla="*/ 531662 w 552927"/>
              <a:gd name="connsiteY2" fmla="*/ 311888 h 311888"/>
            </a:gdLst>
            <a:ahLst/>
            <a:cxnLst>
              <a:cxn ang="0">
                <a:pos x="connsiteX0" y="connsiteY0"/>
              </a:cxn>
              <a:cxn ang="0">
                <a:pos x="connsiteX1" y="connsiteY1"/>
              </a:cxn>
              <a:cxn ang="0">
                <a:pos x="connsiteX2" y="connsiteY2"/>
              </a:cxn>
            </a:cxnLst>
            <a:rect l="l" t="t" r="r" b="b"/>
            <a:pathLst>
              <a:path w="552927" h="311888">
                <a:moveTo>
                  <a:pt x="552927" y="0"/>
                </a:moveTo>
                <a:cubicBezTo>
                  <a:pt x="278252" y="34260"/>
                  <a:pt x="3578" y="68521"/>
                  <a:pt x="34" y="120502"/>
                </a:cubicBezTo>
                <a:cubicBezTo>
                  <a:pt x="-3510" y="172483"/>
                  <a:pt x="264076" y="242185"/>
                  <a:pt x="531662" y="311888"/>
                </a:cubicBezTo>
              </a:path>
            </a:pathLst>
          </a:custGeom>
          <a:ln w="12700">
            <a:solidFill>
              <a:schemeClr val="tx1"/>
            </a:solidFill>
            <a:tailEnd type="arrow" w="lg"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37" name="フリーフォーム 36"/>
          <p:cNvSpPr/>
          <p:nvPr/>
        </p:nvSpPr>
        <p:spPr>
          <a:xfrm>
            <a:off x="5230005" y="2859022"/>
            <a:ext cx="534373" cy="1441094"/>
          </a:xfrm>
          <a:custGeom>
            <a:avLst/>
            <a:gdLst>
              <a:gd name="connsiteX0" fmla="*/ 534373 w 534373"/>
              <a:gd name="connsiteY0" fmla="*/ 0 h 1441094"/>
              <a:gd name="connsiteX1" fmla="*/ 363 w 534373"/>
              <a:gd name="connsiteY1" fmla="*/ 636422 h 1441094"/>
              <a:gd name="connsiteX2" fmla="*/ 468536 w 534373"/>
              <a:gd name="connsiteY2" fmla="*/ 1441094 h 1441094"/>
            </a:gdLst>
            <a:ahLst/>
            <a:cxnLst>
              <a:cxn ang="0">
                <a:pos x="connsiteX0" y="connsiteY0"/>
              </a:cxn>
              <a:cxn ang="0">
                <a:pos x="connsiteX1" y="connsiteY1"/>
              </a:cxn>
              <a:cxn ang="0">
                <a:pos x="connsiteX2" y="connsiteY2"/>
              </a:cxn>
            </a:cxnLst>
            <a:rect l="l" t="t" r="r" b="b"/>
            <a:pathLst>
              <a:path w="534373" h="1441094">
                <a:moveTo>
                  <a:pt x="534373" y="0"/>
                </a:moveTo>
                <a:cubicBezTo>
                  <a:pt x="272854" y="198120"/>
                  <a:pt x="11336" y="396240"/>
                  <a:pt x="363" y="636422"/>
                </a:cubicBezTo>
                <a:cubicBezTo>
                  <a:pt x="-10610" y="876604"/>
                  <a:pt x="228963" y="1158849"/>
                  <a:pt x="468536" y="1441094"/>
                </a:cubicBezTo>
              </a:path>
            </a:pathLst>
          </a:custGeom>
          <a:ln w="12700">
            <a:solidFill>
              <a:schemeClr val="tx1"/>
            </a:solidFill>
            <a:tailEnd type="arrow" w="lg" len="med"/>
          </a:ln>
        </p:spPr>
        <p:txBody>
          <a:bodyPr vert="horz" wrap="none" lIns="91440" tIns="45720" rIns="91440" bIns="45720" numCol="1" rtlCol="0" anchor="ctr"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1"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38" name="フリーフォーム 37"/>
          <p:cNvSpPr/>
          <p:nvPr/>
        </p:nvSpPr>
        <p:spPr>
          <a:xfrm>
            <a:off x="5230084" y="3502760"/>
            <a:ext cx="534294" cy="855878"/>
          </a:xfrm>
          <a:custGeom>
            <a:avLst/>
            <a:gdLst>
              <a:gd name="connsiteX0" fmla="*/ 534294 w 534294"/>
              <a:gd name="connsiteY0" fmla="*/ 0 h 855878"/>
              <a:gd name="connsiteX1" fmla="*/ 284 w 534294"/>
              <a:gd name="connsiteY1" fmla="*/ 343814 h 855878"/>
              <a:gd name="connsiteX2" fmla="*/ 475772 w 534294"/>
              <a:gd name="connsiteY2" fmla="*/ 855878 h 855878"/>
            </a:gdLst>
            <a:ahLst/>
            <a:cxnLst>
              <a:cxn ang="0">
                <a:pos x="connsiteX0" y="connsiteY0"/>
              </a:cxn>
              <a:cxn ang="0">
                <a:pos x="connsiteX1" y="connsiteY1"/>
              </a:cxn>
              <a:cxn ang="0">
                <a:pos x="connsiteX2" y="connsiteY2"/>
              </a:cxn>
            </a:cxnLst>
            <a:rect l="l" t="t" r="r" b="b"/>
            <a:pathLst>
              <a:path w="534294" h="855878">
                <a:moveTo>
                  <a:pt x="534294" y="0"/>
                </a:moveTo>
                <a:cubicBezTo>
                  <a:pt x="272166" y="100584"/>
                  <a:pt x="10038" y="201168"/>
                  <a:pt x="284" y="343814"/>
                </a:cubicBezTo>
                <a:cubicBezTo>
                  <a:pt x="-9470" y="486460"/>
                  <a:pt x="233151" y="671169"/>
                  <a:pt x="475772" y="855878"/>
                </a:cubicBezTo>
              </a:path>
            </a:pathLst>
          </a:custGeom>
          <a:ln w="12700">
            <a:solidFill>
              <a:schemeClr val="tx1"/>
            </a:solidFill>
            <a:tailEnd type="arrow" w="lg" len="med"/>
          </a:ln>
        </p:spPr>
        <p:txBody>
          <a:bodyPr vert="horz" wrap="none" lIns="91440" tIns="45720" rIns="91440" bIns="45720" numCol="1" rtlCol="0" anchor="ctr"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1"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39" name="フローチャート : 判断 38"/>
          <p:cNvSpPr/>
          <p:nvPr/>
        </p:nvSpPr>
        <p:spPr>
          <a:xfrm>
            <a:off x="6948264" y="2715386"/>
            <a:ext cx="714380" cy="428628"/>
          </a:xfrm>
          <a:prstGeom prst="flowChartDecision">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0" name="テキスト ボックス 39"/>
          <p:cNvSpPr txBox="1"/>
          <p:nvPr/>
        </p:nvSpPr>
        <p:spPr>
          <a:xfrm>
            <a:off x="6948264" y="2786824"/>
            <a:ext cx="714380" cy="338554"/>
          </a:xfrm>
          <a:prstGeom prst="rect">
            <a:avLst/>
          </a:prstGeom>
          <a:noFill/>
        </p:spPr>
        <p:txBody>
          <a:bodyPr wrap="square" rtlCol="0">
            <a:spAutoFit/>
          </a:bodyPr>
          <a:lstStyle/>
          <a:p>
            <a:pPr algn="ctr"/>
            <a:r>
              <a:rPr kumimoji="1" lang="en-US" altLang="ja-JP" sz="1600" dirty="0" smtClean="0"/>
              <a:t>&lt;11&gt;</a:t>
            </a:r>
            <a:endParaRPr kumimoji="1" lang="ja-JP" altLang="en-US" sz="1600" dirty="0"/>
          </a:p>
        </p:txBody>
      </p:sp>
      <p:cxnSp>
        <p:nvCxnSpPr>
          <p:cNvPr id="41" name="直線矢印コネクタ 40"/>
          <p:cNvCxnSpPr/>
          <p:nvPr/>
        </p:nvCxnSpPr>
        <p:spPr>
          <a:xfrm>
            <a:off x="7544848" y="3075426"/>
            <a:ext cx="699560" cy="434898"/>
          </a:xfrm>
          <a:prstGeom prst="straightConnector1">
            <a:avLst/>
          </a:prstGeom>
          <a:ln w="15875">
            <a:solidFill>
              <a:schemeClr val="tx1"/>
            </a:solidFill>
            <a:prstDash val="dashDot"/>
            <a:tailEnd type="arrow"/>
          </a:ln>
        </p:spPr>
        <p:style>
          <a:lnRef idx="1">
            <a:schemeClr val="accent1"/>
          </a:lnRef>
          <a:fillRef idx="0">
            <a:schemeClr val="accent1"/>
          </a:fillRef>
          <a:effectRef idx="0">
            <a:schemeClr val="accent1"/>
          </a:effectRef>
          <a:fontRef idx="minor">
            <a:schemeClr val="tx1"/>
          </a:fontRef>
        </p:style>
      </p:cxnSp>
      <p:sp>
        <p:nvSpPr>
          <p:cNvPr id="42" name="正方形/長方形 41"/>
          <p:cNvSpPr/>
          <p:nvPr/>
        </p:nvSpPr>
        <p:spPr>
          <a:xfrm>
            <a:off x="8248968" y="3510324"/>
            <a:ext cx="571504" cy="35719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3" name="テキスト ボックス 42"/>
          <p:cNvSpPr txBox="1"/>
          <p:nvPr/>
        </p:nvSpPr>
        <p:spPr>
          <a:xfrm>
            <a:off x="8221271" y="3528960"/>
            <a:ext cx="665509" cy="338554"/>
          </a:xfrm>
          <a:prstGeom prst="rect">
            <a:avLst/>
          </a:prstGeom>
          <a:noFill/>
        </p:spPr>
        <p:txBody>
          <a:bodyPr wrap="square" rtlCol="0">
            <a:spAutoFit/>
          </a:bodyPr>
          <a:lstStyle/>
          <a:p>
            <a:pPr algn="ctr"/>
            <a:r>
              <a:rPr kumimoji="1" lang="en-US" altLang="ja-JP" sz="1600" dirty="0" smtClean="0"/>
              <a:t>&lt;12&gt;</a:t>
            </a:r>
            <a:endParaRPr kumimoji="1" lang="ja-JP" altLang="en-US" sz="1600" dirty="0"/>
          </a:p>
        </p:txBody>
      </p:sp>
      <p:sp>
        <p:nvSpPr>
          <p:cNvPr id="44" name="正方形/長方形 43"/>
          <p:cNvSpPr/>
          <p:nvPr/>
        </p:nvSpPr>
        <p:spPr>
          <a:xfrm>
            <a:off x="8244408" y="4155546"/>
            <a:ext cx="571504" cy="35719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5" name="テキスト ボックス 44"/>
          <p:cNvSpPr txBox="1"/>
          <p:nvPr/>
        </p:nvSpPr>
        <p:spPr>
          <a:xfrm>
            <a:off x="8221271" y="4174182"/>
            <a:ext cx="665509" cy="338554"/>
          </a:xfrm>
          <a:prstGeom prst="rect">
            <a:avLst/>
          </a:prstGeom>
          <a:noFill/>
        </p:spPr>
        <p:txBody>
          <a:bodyPr wrap="square" rtlCol="0">
            <a:spAutoFit/>
          </a:bodyPr>
          <a:lstStyle/>
          <a:p>
            <a:pPr algn="ctr"/>
            <a:r>
              <a:rPr kumimoji="1" lang="en-US" altLang="ja-JP" sz="1600" dirty="0" smtClean="0"/>
              <a:t>&lt;13&gt;</a:t>
            </a:r>
            <a:endParaRPr kumimoji="1" lang="ja-JP" altLang="en-US" sz="1600" dirty="0"/>
          </a:p>
        </p:txBody>
      </p:sp>
      <p:cxnSp>
        <p:nvCxnSpPr>
          <p:cNvPr id="46" name="直線矢印コネクタ 45"/>
          <p:cNvCxnSpPr/>
          <p:nvPr/>
        </p:nvCxnSpPr>
        <p:spPr>
          <a:xfrm>
            <a:off x="7544848" y="3075426"/>
            <a:ext cx="699560" cy="1080120"/>
          </a:xfrm>
          <a:prstGeom prst="straightConnector1">
            <a:avLst/>
          </a:prstGeom>
          <a:ln w="15875">
            <a:solidFill>
              <a:schemeClr val="tx1"/>
            </a:solidFill>
            <a:prstDash val="dashDot"/>
            <a:tailEnd type="arrow"/>
          </a:ln>
        </p:spPr>
        <p:style>
          <a:lnRef idx="1">
            <a:schemeClr val="accent1"/>
          </a:lnRef>
          <a:fillRef idx="0">
            <a:schemeClr val="accent1"/>
          </a:fillRef>
          <a:effectRef idx="0">
            <a:schemeClr val="accent1"/>
          </a:effectRef>
          <a:fontRef idx="minor">
            <a:schemeClr val="tx1"/>
          </a:fontRef>
        </p:style>
      </p:cxnSp>
      <p:sp>
        <p:nvSpPr>
          <p:cNvPr id="60" name="円/楕円 59"/>
          <p:cNvSpPr/>
          <p:nvPr/>
        </p:nvSpPr>
        <p:spPr bwMode="auto">
          <a:xfrm>
            <a:off x="7458020" y="2142742"/>
            <a:ext cx="642372" cy="428628"/>
          </a:xfrm>
          <a:prstGeom prst="ellipse">
            <a:avLst/>
          </a:prstGeom>
          <a:solidFill>
            <a:schemeClr val="bg1"/>
          </a:solidFill>
          <a:ln w="1905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1"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61" name="テキスト ボックス 60"/>
          <p:cNvSpPr txBox="1"/>
          <p:nvPr/>
        </p:nvSpPr>
        <p:spPr>
          <a:xfrm>
            <a:off x="7458020" y="2187779"/>
            <a:ext cx="642372" cy="338554"/>
          </a:xfrm>
          <a:prstGeom prst="rect">
            <a:avLst/>
          </a:prstGeom>
          <a:noFill/>
        </p:spPr>
        <p:txBody>
          <a:bodyPr wrap="square" rtlCol="0">
            <a:spAutoFit/>
          </a:bodyPr>
          <a:lstStyle/>
          <a:p>
            <a:pPr algn="ctr"/>
            <a:r>
              <a:rPr kumimoji="1" lang="en-US" altLang="ja-JP" sz="1600" dirty="0" smtClean="0"/>
              <a:t>a</a:t>
            </a:r>
            <a:endParaRPr kumimoji="1" lang="ja-JP" altLang="en-US" sz="1600" dirty="0"/>
          </a:p>
        </p:txBody>
      </p:sp>
      <p:sp>
        <p:nvSpPr>
          <p:cNvPr id="62" name="円/楕円 61"/>
          <p:cNvSpPr/>
          <p:nvPr/>
        </p:nvSpPr>
        <p:spPr bwMode="auto">
          <a:xfrm>
            <a:off x="8322116" y="2139322"/>
            <a:ext cx="642372" cy="428628"/>
          </a:xfrm>
          <a:prstGeom prst="ellipse">
            <a:avLst/>
          </a:prstGeom>
          <a:solidFill>
            <a:schemeClr val="bg1"/>
          </a:solidFill>
          <a:ln w="1905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1"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63" name="テキスト ボックス 62"/>
          <p:cNvSpPr txBox="1"/>
          <p:nvPr/>
        </p:nvSpPr>
        <p:spPr>
          <a:xfrm>
            <a:off x="8322116" y="2184359"/>
            <a:ext cx="642372" cy="338554"/>
          </a:xfrm>
          <a:prstGeom prst="rect">
            <a:avLst/>
          </a:prstGeom>
          <a:noFill/>
        </p:spPr>
        <p:txBody>
          <a:bodyPr wrap="square" rtlCol="0">
            <a:spAutoFit/>
          </a:bodyPr>
          <a:lstStyle/>
          <a:p>
            <a:pPr algn="ctr"/>
            <a:r>
              <a:rPr lang="en-US" altLang="ja-JP" sz="1600" dirty="0"/>
              <a:t>b</a:t>
            </a:r>
            <a:endParaRPr kumimoji="1" lang="ja-JP" altLang="en-US" sz="1600" dirty="0"/>
          </a:p>
        </p:txBody>
      </p:sp>
      <p:cxnSp>
        <p:nvCxnSpPr>
          <p:cNvPr id="65" name="直線矢印コネクタ 64"/>
          <p:cNvCxnSpPr/>
          <p:nvPr/>
        </p:nvCxnSpPr>
        <p:spPr bwMode="auto">
          <a:xfrm>
            <a:off x="7943266" y="2572795"/>
            <a:ext cx="458741" cy="914400"/>
          </a:xfrm>
          <a:prstGeom prst="straightConnector1">
            <a:avLst/>
          </a:prstGeom>
          <a:solidFill>
            <a:schemeClr val="accent1"/>
          </a:solidFill>
          <a:ln w="12700" cap="flat" cmpd="sng" algn="ctr">
            <a:solidFill>
              <a:schemeClr val="tx1"/>
            </a:solidFill>
            <a:prstDash val="solid"/>
            <a:round/>
            <a:headEnd type="none" w="med" len="med"/>
            <a:tailEnd type="arrow" w="lg" len="med"/>
          </a:ln>
          <a:effectLst/>
        </p:spPr>
      </p:cxnSp>
      <p:cxnSp>
        <p:nvCxnSpPr>
          <p:cNvPr id="68" name="直線矢印コネクタ 67"/>
          <p:cNvCxnSpPr/>
          <p:nvPr/>
        </p:nvCxnSpPr>
        <p:spPr bwMode="auto">
          <a:xfrm flipH="1">
            <a:off x="8544155" y="2643378"/>
            <a:ext cx="99147" cy="825917"/>
          </a:xfrm>
          <a:prstGeom prst="straightConnector1">
            <a:avLst/>
          </a:prstGeom>
          <a:solidFill>
            <a:schemeClr val="accent1"/>
          </a:solidFill>
          <a:ln w="12700" cap="flat" cmpd="sng" algn="ctr">
            <a:solidFill>
              <a:schemeClr val="tx1"/>
            </a:solidFill>
            <a:prstDash val="solid"/>
            <a:round/>
            <a:headEnd type="none" w="med" len="med"/>
            <a:tailEnd type="arrow" w="lg" len="med"/>
          </a:ln>
          <a:effectLst/>
        </p:spPr>
      </p:cxnSp>
      <p:sp>
        <p:nvSpPr>
          <p:cNvPr id="72" name="正方形/長方形 71"/>
          <p:cNvSpPr/>
          <p:nvPr/>
        </p:nvSpPr>
        <p:spPr bwMode="auto">
          <a:xfrm>
            <a:off x="4427984" y="1556792"/>
            <a:ext cx="2010524" cy="4032448"/>
          </a:xfrm>
          <a:prstGeom prst="rect">
            <a:avLst/>
          </a:prstGeom>
          <a:noFill/>
          <a:ln w="12700" cap="flat" cmpd="sng" algn="ctr">
            <a:solidFill>
              <a:schemeClr val="tx1"/>
            </a:solidFill>
            <a:prstDash val="sysDash"/>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1"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73" name="正方形/長方形 72"/>
          <p:cNvSpPr/>
          <p:nvPr/>
        </p:nvSpPr>
        <p:spPr bwMode="auto">
          <a:xfrm>
            <a:off x="6868854" y="2026103"/>
            <a:ext cx="2167642" cy="2627033"/>
          </a:xfrm>
          <a:prstGeom prst="rect">
            <a:avLst/>
          </a:prstGeom>
          <a:noFill/>
          <a:ln w="12700" cap="flat" cmpd="sng" algn="ctr">
            <a:solidFill>
              <a:schemeClr val="tx1"/>
            </a:solidFill>
            <a:prstDash val="sysDash"/>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1"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cxnSp>
        <p:nvCxnSpPr>
          <p:cNvPr id="103" name="直線矢印コネクタ 102"/>
          <p:cNvCxnSpPr/>
          <p:nvPr/>
        </p:nvCxnSpPr>
        <p:spPr bwMode="auto">
          <a:xfrm>
            <a:off x="6444208" y="2852936"/>
            <a:ext cx="1782763" cy="848151"/>
          </a:xfrm>
          <a:prstGeom prst="straightConnector1">
            <a:avLst/>
          </a:prstGeom>
          <a:solidFill>
            <a:schemeClr val="accent1"/>
          </a:solidFill>
          <a:ln w="12700" cap="flat" cmpd="sng" algn="ctr">
            <a:solidFill>
              <a:schemeClr val="tx1"/>
            </a:solidFill>
            <a:prstDash val="solid"/>
            <a:round/>
            <a:headEnd type="none" w="med" len="med"/>
            <a:tailEnd type="arrow" w="lg" len="med"/>
          </a:ln>
          <a:effectLst/>
        </p:spPr>
      </p:cxnSp>
      <p:cxnSp>
        <p:nvCxnSpPr>
          <p:cNvPr id="107" name="直線矢印コネクタ 106"/>
          <p:cNvCxnSpPr/>
          <p:nvPr/>
        </p:nvCxnSpPr>
        <p:spPr bwMode="auto">
          <a:xfrm>
            <a:off x="6438508" y="3401545"/>
            <a:ext cx="1782763" cy="424076"/>
          </a:xfrm>
          <a:prstGeom prst="straightConnector1">
            <a:avLst/>
          </a:prstGeom>
          <a:solidFill>
            <a:schemeClr val="accent1"/>
          </a:solidFill>
          <a:ln w="12700" cap="flat" cmpd="sng" algn="ctr">
            <a:solidFill>
              <a:schemeClr val="tx1"/>
            </a:solidFill>
            <a:prstDash val="solid"/>
            <a:round/>
            <a:headEnd type="none" w="med" len="med"/>
            <a:tailEnd type="arrow" w="lg" len="med"/>
          </a:ln>
          <a:effectLst/>
        </p:spPr>
      </p:cxnSp>
      <p:grpSp>
        <p:nvGrpSpPr>
          <p:cNvPr id="27" name="グループ化 26"/>
          <p:cNvGrpSpPr/>
          <p:nvPr/>
        </p:nvGrpSpPr>
        <p:grpSpPr>
          <a:xfrm>
            <a:off x="7260320" y="3501008"/>
            <a:ext cx="1872208" cy="2304256"/>
            <a:chOff x="7260320" y="3501008"/>
            <a:chExt cx="1872208" cy="2304256"/>
          </a:xfrm>
        </p:grpSpPr>
        <p:sp>
          <p:nvSpPr>
            <p:cNvPr id="111" name="フリーフォーム 110"/>
            <p:cNvSpPr/>
            <p:nvPr/>
          </p:nvSpPr>
          <p:spPr>
            <a:xfrm>
              <a:off x="7668344" y="3861048"/>
              <a:ext cx="552927" cy="311888"/>
            </a:xfrm>
            <a:custGeom>
              <a:avLst/>
              <a:gdLst>
                <a:gd name="connsiteX0" fmla="*/ 552927 w 552927"/>
                <a:gd name="connsiteY0" fmla="*/ 0 h 311888"/>
                <a:gd name="connsiteX1" fmla="*/ 34 w 552927"/>
                <a:gd name="connsiteY1" fmla="*/ 120502 h 311888"/>
                <a:gd name="connsiteX2" fmla="*/ 531662 w 552927"/>
                <a:gd name="connsiteY2" fmla="*/ 311888 h 311888"/>
              </a:gdLst>
              <a:ahLst/>
              <a:cxnLst>
                <a:cxn ang="0">
                  <a:pos x="connsiteX0" y="connsiteY0"/>
                </a:cxn>
                <a:cxn ang="0">
                  <a:pos x="connsiteX1" y="connsiteY1"/>
                </a:cxn>
                <a:cxn ang="0">
                  <a:pos x="connsiteX2" y="connsiteY2"/>
                </a:cxn>
              </a:cxnLst>
              <a:rect l="l" t="t" r="r" b="b"/>
              <a:pathLst>
                <a:path w="552927" h="311888">
                  <a:moveTo>
                    <a:pt x="552927" y="0"/>
                  </a:moveTo>
                  <a:cubicBezTo>
                    <a:pt x="278252" y="34260"/>
                    <a:pt x="3578" y="68521"/>
                    <a:pt x="34" y="120502"/>
                  </a:cubicBezTo>
                  <a:cubicBezTo>
                    <a:pt x="-3510" y="172483"/>
                    <a:pt x="264076" y="242185"/>
                    <a:pt x="531662" y="311888"/>
                  </a:cubicBezTo>
                </a:path>
              </a:pathLst>
            </a:custGeom>
            <a:ln w="25400">
              <a:solidFill>
                <a:srgbClr val="FF0000"/>
              </a:solidFill>
              <a:tailEnd type="arrow" w="lg"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110" name="正方形/長方形 109"/>
            <p:cNvSpPr/>
            <p:nvPr/>
          </p:nvSpPr>
          <p:spPr bwMode="auto">
            <a:xfrm>
              <a:off x="8244408" y="3501008"/>
              <a:ext cx="576064" cy="357190"/>
            </a:xfrm>
            <a:prstGeom prst="rect">
              <a:avLst/>
            </a:prstGeom>
            <a:solidFill>
              <a:srgbClr val="FF0000">
                <a:alpha val="30000"/>
              </a:srgbClr>
            </a:solid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1"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109" name="正方形/長方形 108"/>
            <p:cNvSpPr/>
            <p:nvPr/>
          </p:nvSpPr>
          <p:spPr bwMode="auto">
            <a:xfrm>
              <a:off x="8244408" y="4151930"/>
              <a:ext cx="576064" cy="357190"/>
            </a:xfrm>
            <a:prstGeom prst="rect">
              <a:avLst/>
            </a:prstGeom>
            <a:solidFill>
              <a:srgbClr val="FF0000">
                <a:alpha val="30000"/>
              </a:srgbClr>
            </a:solid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1"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114" name="テキスト ボックス 113"/>
            <p:cNvSpPr txBox="1"/>
            <p:nvPr/>
          </p:nvSpPr>
          <p:spPr>
            <a:xfrm>
              <a:off x="7260320" y="4789601"/>
              <a:ext cx="1872208" cy="1015663"/>
            </a:xfrm>
            <a:prstGeom prst="rect">
              <a:avLst/>
            </a:prstGeom>
            <a:noFill/>
          </p:spPr>
          <p:txBody>
            <a:bodyPr wrap="square" rtlCol="0">
              <a:spAutoFit/>
            </a:bodyPr>
            <a:lstStyle/>
            <a:p>
              <a:r>
                <a:rPr kumimoji="1" lang="en-US" altLang="ja-JP" sz="2000" dirty="0" smtClean="0">
                  <a:solidFill>
                    <a:srgbClr val="FF0000"/>
                  </a:solidFill>
                </a:rPr>
                <a:t>12</a:t>
              </a:r>
              <a:r>
                <a:rPr kumimoji="1" lang="ja-JP" altLang="en-US" sz="2000" dirty="0" smtClean="0">
                  <a:solidFill>
                    <a:srgbClr val="FF0000"/>
                  </a:solidFill>
                </a:rPr>
                <a:t>行目が</a:t>
              </a:r>
              <a:r>
                <a:rPr kumimoji="1" lang="en-US" altLang="ja-JP" sz="2000" dirty="0" smtClean="0">
                  <a:solidFill>
                    <a:srgbClr val="FF0000"/>
                  </a:solidFill>
                </a:rPr>
                <a:t>return</a:t>
              </a:r>
              <a:r>
                <a:rPr kumimoji="1" lang="ja-JP" altLang="en-US" sz="2000" dirty="0" smtClean="0">
                  <a:solidFill>
                    <a:srgbClr val="FF0000"/>
                  </a:solidFill>
                </a:rPr>
                <a:t>文に対してデータ依存辺を持つ</a:t>
              </a:r>
              <a:endParaRPr kumimoji="1" lang="ja-JP" altLang="en-US" sz="2000" dirty="0">
                <a:solidFill>
                  <a:srgbClr val="FF0000"/>
                </a:solidFill>
              </a:endParaRPr>
            </a:p>
          </p:txBody>
        </p:sp>
      </p:grpSp>
      <p:sp>
        <p:nvSpPr>
          <p:cNvPr id="32" name="フリーフォーム 31"/>
          <p:cNvSpPr/>
          <p:nvPr/>
        </p:nvSpPr>
        <p:spPr>
          <a:xfrm>
            <a:off x="5229910" y="4812938"/>
            <a:ext cx="552927" cy="311888"/>
          </a:xfrm>
          <a:custGeom>
            <a:avLst/>
            <a:gdLst>
              <a:gd name="connsiteX0" fmla="*/ 552927 w 552927"/>
              <a:gd name="connsiteY0" fmla="*/ 0 h 311888"/>
              <a:gd name="connsiteX1" fmla="*/ 34 w 552927"/>
              <a:gd name="connsiteY1" fmla="*/ 120502 h 311888"/>
              <a:gd name="connsiteX2" fmla="*/ 531662 w 552927"/>
              <a:gd name="connsiteY2" fmla="*/ 311888 h 311888"/>
            </a:gdLst>
            <a:ahLst/>
            <a:cxnLst>
              <a:cxn ang="0">
                <a:pos x="connsiteX0" y="connsiteY0"/>
              </a:cxn>
              <a:cxn ang="0">
                <a:pos x="connsiteX1" y="connsiteY1"/>
              </a:cxn>
              <a:cxn ang="0">
                <a:pos x="connsiteX2" y="connsiteY2"/>
              </a:cxn>
            </a:cxnLst>
            <a:rect l="l" t="t" r="r" b="b"/>
            <a:pathLst>
              <a:path w="552927" h="311888">
                <a:moveTo>
                  <a:pt x="552927" y="0"/>
                </a:moveTo>
                <a:cubicBezTo>
                  <a:pt x="278252" y="34260"/>
                  <a:pt x="3578" y="68521"/>
                  <a:pt x="34" y="120502"/>
                </a:cubicBezTo>
                <a:cubicBezTo>
                  <a:pt x="-3510" y="172483"/>
                  <a:pt x="264076" y="242185"/>
                  <a:pt x="531662" y="311888"/>
                </a:cubicBezTo>
              </a:path>
            </a:pathLst>
          </a:custGeom>
          <a:ln w="12700">
            <a:solidFill>
              <a:schemeClr val="tx1"/>
            </a:solidFill>
            <a:tailEnd type="arrow" w="lg"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grpSp>
        <p:nvGrpSpPr>
          <p:cNvPr id="29" name="グループ化 28"/>
          <p:cNvGrpSpPr/>
          <p:nvPr/>
        </p:nvGrpSpPr>
        <p:grpSpPr>
          <a:xfrm>
            <a:off x="5004048" y="4797152"/>
            <a:ext cx="1368152" cy="1440160"/>
            <a:chOff x="5004048" y="4941168"/>
            <a:chExt cx="1368152" cy="1440160"/>
          </a:xfrm>
        </p:grpSpPr>
        <p:sp>
          <p:nvSpPr>
            <p:cNvPr id="118" name="フリーフォーム 117"/>
            <p:cNvSpPr/>
            <p:nvPr/>
          </p:nvSpPr>
          <p:spPr>
            <a:xfrm>
              <a:off x="5243209" y="4941168"/>
              <a:ext cx="552927" cy="311888"/>
            </a:xfrm>
            <a:custGeom>
              <a:avLst/>
              <a:gdLst>
                <a:gd name="connsiteX0" fmla="*/ 552927 w 552927"/>
                <a:gd name="connsiteY0" fmla="*/ 0 h 311888"/>
                <a:gd name="connsiteX1" fmla="*/ 34 w 552927"/>
                <a:gd name="connsiteY1" fmla="*/ 120502 h 311888"/>
                <a:gd name="connsiteX2" fmla="*/ 531662 w 552927"/>
                <a:gd name="connsiteY2" fmla="*/ 311888 h 311888"/>
              </a:gdLst>
              <a:ahLst/>
              <a:cxnLst>
                <a:cxn ang="0">
                  <a:pos x="connsiteX0" y="connsiteY0"/>
                </a:cxn>
                <a:cxn ang="0">
                  <a:pos x="connsiteX1" y="connsiteY1"/>
                </a:cxn>
                <a:cxn ang="0">
                  <a:pos x="connsiteX2" y="connsiteY2"/>
                </a:cxn>
              </a:cxnLst>
              <a:rect l="l" t="t" r="r" b="b"/>
              <a:pathLst>
                <a:path w="552927" h="311888">
                  <a:moveTo>
                    <a:pt x="552927" y="0"/>
                  </a:moveTo>
                  <a:cubicBezTo>
                    <a:pt x="278252" y="34260"/>
                    <a:pt x="3578" y="68521"/>
                    <a:pt x="34" y="120502"/>
                  </a:cubicBezTo>
                  <a:cubicBezTo>
                    <a:pt x="-3510" y="172483"/>
                    <a:pt x="264076" y="242185"/>
                    <a:pt x="531662" y="311888"/>
                  </a:cubicBezTo>
                </a:path>
              </a:pathLst>
            </a:custGeom>
            <a:ln w="25400">
              <a:solidFill>
                <a:srgbClr val="FF0000"/>
              </a:solidFill>
              <a:tailEnd type="arrow" w="lg"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117" name="正方形/長方形 116"/>
            <p:cNvSpPr/>
            <p:nvPr/>
          </p:nvSpPr>
          <p:spPr bwMode="auto">
            <a:xfrm>
              <a:off x="5817058" y="5247836"/>
              <a:ext cx="550581" cy="357190"/>
            </a:xfrm>
            <a:prstGeom prst="rect">
              <a:avLst/>
            </a:prstGeom>
            <a:solidFill>
              <a:srgbClr val="FF0000">
                <a:alpha val="30000"/>
              </a:srgbClr>
            </a:solid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1"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119" name="テキスト ボックス 118"/>
            <p:cNvSpPr txBox="1"/>
            <p:nvPr/>
          </p:nvSpPr>
          <p:spPr>
            <a:xfrm>
              <a:off x="5004048" y="5673442"/>
              <a:ext cx="1368152" cy="707886"/>
            </a:xfrm>
            <a:prstGeom prst="rect">
              <a:avLst/>
            </a:prstGeom>
            <a:noFill/>
          </p:spPr>
          <p:txBody>
            <a:bodyPr wrap="square" rtlCol="0">
              <a:spAutoFit/>
            </a:bodyPr>
            <a:lstStyle/>
            <a:p>
              <a:r>
                <a:rPr kumimoji="1" lang="en-US" altLang="ja-JP" sz="2000" dirty="0" smtClean="0">
                  <a:solidFill>
                    <a:srgbClr val="FF0000"/>
                  </a:solidFill>
                </a:rPr>
                <a:t>7</a:t>
              </a:r>
              <a:r>
                <a:rPr kumimoji="1" lang="ja-JP" altLang="en-US" sz="2000" dirty="0" smtClean="0">
                  <a:solidFill>
                    <a:srgbClr val="FF0000"/>
                  </a:solidFill>
                </a:rPr>
                <a:t>行目で返り値を参照</a:t>
              </a:r>
              <a:endParaRPr kumimoji="1" lang="ja-JP" altLang="en-US" sz="2000" dirty="0">
                <a:solidFill>
                  <a:srgbClr val="FF0000"/>
                </a:solidFill>
              </a:endParaRPr>
            </a:p>
          </p:txBody>
        </p:sp>
      </p:grpSp>
      <p:cxnSp>
        <p:nvCxnSpPr>
          <p:cNvPr id="122" name="直線矢印コネクタ 121"/>
          <p:cNvCxnSpPr>
            <a:stCxn id="57" idx="0"/>
          </p:cNvCxnSpPr>
          <p:nvPr/>
        </p:nvCxnSpPr>
        <p:spPr bwMode="auto">
          <a:xfrm flipH="1">
            <a:off x="6438509" y="3867514"/>
            <a:ext cx="1782762" cy="1301429"/>
          </a:xfrm>
          <a:prstGeom prst="straightConnector1">
            <a:avLst/>
          </a:prstGeom>
          <a:solidFill>
            <a:schemeClr val="accent1"/>
          </a:solidFill>
          <a:ln w="50800" cap="flat" cmpd="sng" algn="ctr">
            <a:solidFill>
              <a:schemeClr val="tx2"/>
            </a:solidFill>
            <a:prstDash val="solid"/>
            <a:round/>
            <a:headEnd type="none" w="med" len="med"/>
            <a:tailEnd type="arrow" w="lg" len="med"/>
          </a:ln>
          <a:effectLst/>
        </p:spPr>
      </p:cxnSp>
      <p:grpSp>
        <p:nvGrpSpPr>
          <p:cNvPr id="3" name="グループ化 2"/>
          <p:cNvGrpSpPr/>
          <p:nvPr/>
        </p:nvGrpSpPr>
        <p:grpSpPr>
          <a:xfrm>
            <a:off x="4355976" y="4089266"/>
            <a:ext cx="2011664" cy="707886"/>
            <a:chOff x="4355976" y="4089266"/>
            <a:chExt cx="2011664" cy="707886"/>
          </a:xfrm>
        </p:grpSpPr>
        <p:sp>
          <p:nvSpPr>
            <p:cNvPr id="75" name="正方形/長方形 74"/>
            <p:cNvSpPr/>
            <p:nvPr/>
          </p:nvSpPr>
          <p:spPr bwMode="auto">
            <a:xfrm>
              <a:off x="5817059" y="4437112"/>
              <a:ext cx="550581" cy="357190"/>
            </a:xfrm>
            <a:prstGeom prst="rect">
              <a:avLst/>
            </a:prstGeom>
            <a:solidFill>
              <a:srgbClr val="FF0000">
                <a:alpha val="30000"/>
              </a:srgbClr>
            </a:solid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1"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59" name="テキスト ボックス 58"/>
            <p:cNvSpPr txBox="1"/>
            <p:nvPr/>
          </p:nvSpPr>
          <p:spPr>
            <a:xfrm>
              <a:off x="4355976" y="4089266"/>
              <a:ext cx="1506468" cy="707886"/>
            </a:xfrm>
            <a:prstGeom prst="rect">
              <a:avLst/>
            </a:prstGeom>
            <a:noFill/>
          </p:spPr>
          <p:txBody>
            <a:bodyPr wrap="square" rtlCol="0">
              <a:spAutoFit/>
            </a:bodyPr>
            <a:lstStyle/>
            <a:p>
              <a:r>
                <a:rPr kumimoji="1" lang="ja-JP" altLang="en-US" sz="2000" dirty="0" smtClean="0">
                  <a:solidFill>
                    <a:srgbClr val="FF0000"/>
                  </a:solidFill>
                </a:rPr>
                <a:t>メソッド呼び出しを所有</a:t>
              </a:r>
              <a:endParaRPr kumimoji="1" lang="ja-JP" altLang="en-US" sz="2000" dirty="0">
                <a:solidFill>
                  <a:srgbClr val="FF0000"/>
                </a:solidFill>
              </a:endParaRPr>
            </a:p>
          </p:txBody>
        </p:sp>
      </p:grpSp>
      <p:sp>
        <p:nvSpPr>
          <p:cNvPr id="66" name="テキスト ボックス 65"/>
          <p:cNvSpPr txBox="1"/>
          <p:nvPr/>
        </p:nvSpPr>
        <p:spPr>
          <a:xfrm>
            <a:off x="6868854" y="1628800"/>
            <a:ext cx="2167642" cy="400110"/>
          </a:xfrm>
          <a:prstGeom prst="rect">
            <a:avLst/>
          </a:prstGeom>
          <a:noFill/>
        </p:spPr>
        <p:txBody>
          <a:bodyPr wrap="square" rtlCol="0">
            <a:spAutoFit/>
          </a:bodyPr>
          <a:lstStyle/>
          <a:p>
            <a:pPr algn="ctr"/>
            <a:r>
              <a:rPr lang="en-US" altLang="ja-JP" sz="2000" dirty="0" smtClean="0"/>
              <a:t>operate</a:t>
            </a:r>
            <a:endParaRPr kumimoji="1" lang="ja-JP" altLang="en-US" sz="2000" dirty="0"/>
          </a:p>
        </p:txBody>
      </p:sp>
      <p:sp>
        <p:nvSpPr>
          <p:cNvPr id="67" name="テキスト ボックス 66"/>
          <p:cNvSpPr txBox="1"/>
          <p:nvPr/>
        </p:nvSpPr>
        <p:spPr>
          <a:xfrm>
            <a:off x="4451074" y="1156682"/>
            <a:ext cx="1987434" cy="400110"/>
          </a:xfrm>
          <a:prstGeom prst="rect">
            <a:avLst/>
          </a:prstGeom>
          <a:noFill/>
        </p:spPr>
        <p:txBody>
          <a:bodyPr wrap="square" rtlCol="0">
            <a:spAutoFit/>
          </a:bodyPr>
          <a:lstStyle/>
          <a:p>
            <a:pPr algn="ctr"/>
            <a:r>
              <a:rPr kumimoji="1" lang="en-US" altLang="ja-JP" sz="2000" dirty="0" smtClean="0"/>
              <a:t>sample</a:t>
            </a:r>
            <a:endParaRPr kumimoji="1" lang="ja-JP" altLang="en-US" sz="2000" dirty="0"/>
          </a:p>
        </p:txBody>
      </p:sp>
      <p:sp>
        <p:nvSpPr>
          <p:cNvPr id="5" name="スライド番号プレースホルダー 4"/>
          <p:cNvSpPr>
            <a:spLocks noGrp="1"/>
          </p:cNvSpPr>
          <p:nvPr>
            <p:ph type="sldNum" sz="quarter" idx="12"/>
          </p:nvPr>
        </p:nvSpPr>
        <p:spPr/>
        <p:txBody>
          <a:bodyPr/>
          <a:lstStyle/>
          <a:p>
            <a:fld id="{487D7C85-7EC1-4C48-83E8-12241FCB48DE}" type="slidenum">
              <a:rPr lang="en-US" altLang="ja-JP" smtClean="0"/>
              <a:pPr/>
              <a:t>18</a:t>
            </a:fld>
            <a:endParaRPr lang="en-US" altLang="ja-JP"/>
          </a:p>
        </p:txBody>
      </p:sp>
    </p:spTree>
    <p:extLst>
      <p:ext uri="{BB962C8B-B14F-4D97-AF65-F5344CB8AC3E}">
        <p14:creationId xmlns:p14="http://schemas.microsoft.com/office/powerpoint/2010/main" val="26439214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27"/>
                                        </p:tgtEl>
                                        <p:attrNameLst>
                                          <p:attrName>style.visibility</p:attrName>
                                        </p:attrNameLst>
                                      </p:cBhvr>
                                      <p:to>
                                        <p:strVal val="visible"/>
                                      </p:to>
                                    </p:set>
                                    <p:animEffect transition="in" filter="fade">
                                      <p:cBhvr>
                                        <p:cTn id="12" dur="500"/>
                                        <p:tgtEl>
                                          <p:spTgt spid="27"/>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29"/>
                                        </p:tgtEl>
                                        <p:attrNameLst>
                                          <p:attrName>style.visibility</p:attrName>
                                        </p:attrNameLst>
                                      </p:cBhvr>
                                      <p:to>
                                        <p:strVal val="visible"/>
                                      </p:to>
                                    </p:set>
                                    <p:animEffect transition="in" filter="fade">
                                      <p:cBhvr>
                                        <p:cTn id="17" dur="500"/>
                                        <p:tgtEl>
                                          <p:spTgt spid="29"/>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122"/>
                                        </p:tgtEl>
                                        <p:attrNameLst>
                                          <p:attrName>style.visibility</p:attrName>
                                        </p:attrNameLst>
                                      </p:cBhvr>
                                      <p:to>
                                        <p:strVal val="visible"/>
                                      </p:to>
                                    </p:set>
                                    <p:animEffect transition="in" filter="fade">
                                      <p:cBhvr>
                                        <p:cTn id="22" dur="500"/>
                                        <p:tgtEl>
                                          <p:spTgt spid="1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323528" y="44450"/>
            <a:ext cx="8496944" cy="1143000"/>
          </a:xfrm>
        </p:spPr>
        <p:txBody>
          <a:bodyPr/>
          <a:lstStyle/>
          <a:p>
            <a:r>
              <a:rPr kumimoji="1" lang="ja-JP" altLang="en-US" dirty="0" smtClean="0"/>
              <a:t>提案手法を用いたコードクローン検出の例</a:t>
            </a:r>
            <a:endParaRPr kumimoji="1" lang="ja-JP" altLang="en-US" dirty="0"/>
          </a:p>
        </p:txBody>
      </p:sp>
      <p:sp>
        <p:nvSpPr>
          <p:cNvPr id="4" name="テキスト ボックス 3"/>
          <p:cNvSpPr txBox="1"/>
          <p:nvPr/>
        </p:nvSpPr>
        <p:spPr>
          <a:xfrm>
            <a:off x="107504" y="1701963"/>
            <a:ext cx="4176464" cy="4247317"/>
          </a:xfrm>
          <a:prstGeom prst="rect">
            <a:avLst/>
          </a:prstGeom>
          <a:solidFill>
            <a:schemeClr val="bg1"/>
          </a:solidFill>
          <a:ln w="19050">
            <a:solidFill>
              <a:schemeClr val="tx1"/>
            </a:solidFill>
          </a:ln>
        </p:spPr>
        <p:txBody>
          <a:bodyPr wrap="square" rtlCol="0">
            <a:spAutoFit/>
          </a:bodyPr>
          <a:lstStyle/>
          <a:p>
            <a:r>
              <a:rPr kumimoji="1" lang="en-US" altLang="ja-JP" sz="1800" dirty="0" smtClean="0">
                <a:latin typeface="ＭＳ ゴシック" pitchFamily="49" charset="-128"/>
                <a:ea typeface="ＭＳ ゴシック" pitchFamily="49" charset="-128"/>
              </a:rPr>
              <a:t> 1: public class Sample{ </a:t>
            </a:r>
          </a:p>
          <a:p>
            <a:r>
              <a:rPr kumimoji="1" lang="en-US" altLang="ja-JP" sz="1800" dirty="0" smtClean="0">
                <a:latin typeface="ＭＳ ゴシック" pitchFamily="49" charset="-128"/>
                <a:ea typeface="ＭＳ ゴシック" pitchFamily="49" charset="-128"/>
              </a:rPr>
              <a:t> 2:   void sample(){</a:t>
            </a:r>
          </a:p>
          <a:p>
            <a:r>
              <a:rPr lang="en-US" altLang="ja-JP" sz="1800" dirty="0" smtClean="0">
                <a:latin typeface="ＭＳ ゴシック" pitchFamily="49" charset="-128"/>
                <a:ea typeface="ＭＳ ゴシック" pitchFamily="49" charset="-128"/>
              </a:rPr>
              <a:t> 3:     </a:t>
            </a:r>
            <a:r>
              <a:rPr lang="en-US" altLang="ja-JP" sz="1800" dirty="0" err="1" smtClean="0">
                <a:latin typeface="ＭＳ ゴシック" pitchFamily="49" charset="-128"/>
                <a:ea typeface="ＭＳ ゴシック" pitchFamily="49" charset="-128"/>
              </a:rPr>
              <a:t>int</a:t>
            </a:r>
            <a:r>
              <a:rPr lang="en-US" altLang="ja-JP" sz="1800" dirty="0" smtClean="0">
                <a:latin typeface="ＭＳ ゴシック" pitchFamily="49" charset="-128"/>
                <a:ea typeface="ＭＳ ゴシック" pitchFamily="49" charset="-128"/>
              </a:rPr>
              <a:t> x = </a:t>
            </a:r>
            <a:r>
              <a:rPr lang="en-US" altLang="ja-JP" sz="1800" dirty="0" err="1" smtClean="0">
                <a:latin typeface="ＭＳ ゴシック" pitchFamily="49" charset="-128"/>
                <a:ea typeface="ＭＳ ゴシック" pitchFamily="49" charset="-128"/>
              </a:rPr>
              <a:t>XXX.getX</a:t>
            </a:r>
            <a:r>
              <a:rPr lang="en-US" altLang="ja-JP" sz="1800" dirty="0" smtClean="0">
                <a:latin typeface="ＭＳ ゴシック" pitchFamily="49" charset="-128"/>
                <a:ea typeface="ＭＳ ゴシック" pitchFamily="49" charset="-128"/>
              </a:rPr>
              <a:t>();</a:t>
            </a:r>
          </a:p>
          <a:p>
            <a:r>
              <a:rPr kumimoji="1" lang="en-US" altLang="ja-JP" sz="1800" dirty="0">
                <a:latin typeface="ＭＳ ゴシック" pitchFamily="49" charset="-128"/>
                <a:ea typeface="ＭＳ ゴシック" pitchFamily="49" charset="-128"/>
              </a:rPr>
              <a:t> </a:t>
            </a:r>
            <a:r>
              <a:rPr kumimoji="1" lang="en-US" altLang="ja-JP" sz="1800" dirty="0" smtClean="0">
                <a:latin typeface="ＭＳ ゴシック" pitchFamily="49" charset="-128"/>
                <a:ea typeface="ＭＳ ゴシック" pitchFamily="49" charset="-128"/>
              </a:rPr>
              <a:t>4:     </a:t>
            </a:r>
            <a:r>
              <a:rPr kumimoji="1" lang="en-US" altLang="ja-JP" sz="1800" dirty="0" err="1" smtClean="0">
                <a:latin typeface="ＭＳ ゴシック" pitchFamily="49" charset="-128"/>
                <a:ea typeface="ＭＳ ゴシック" pitchFamily="49" charset="-128"/>
              </a:rPr>
              <a:t>int</a:t>
            </a:r>
            <a:r>
              <a:rPr kumimoji="1" lang="en-US" altLang="ja-JP" sz="1800" dirty="0" smtClean="0">
                <a:latin typeface="ＭＳ ゴシック" pitchFamily="49" charset="-128"/>
                <a:ea typeface="ＭＳ ゴシック" pitchFamily="49" charset="-128"/>
              </a:rPr>
              <a:t> y = </a:t>
            </a:r>
            <a:r>
              <a:rPr kumimoji="1" lang="en-US" altLang="ja-JP" sz="1800" dirty="0" err="1" smtClean="0">
                <a:latin typeface="ＭＳ ゴシック" pitchFamily="49" charset="-128"/>
                <a:ea typeface="ＭＳ ゴシック" pitchFamily="49" charset="-128"/>
              </a:rPr>
              <a:t>XXX.getY</a:t>
            </a:r>
            <a:r>
              <a:rPr kumimoji="1" lang="en-US" altLang="ja-JP" sz="1800" dirty="0" smtClean="0">
                <a:latin typeface="ＭＳ ゴシック" pitchFamily="49" charset="-128"/>
                <a:ea typeface="ＭＳ ゴシック" pitchFamily="49" charset="-128"/>
              </a:rPr>
              <a:t>();</a:t>
            </a:r>
          </a:p>
          <a:p>
            <a:r>
              <a:rPr lang="en-US" altLang="ja-JP" sz="1800" dirty="0" smtClean="0">
                <a:latin typeface="ＭＳ ゴシック" pitchFamily="49" charset="-128"/>
                <a:ea typeface="ＭＳ ゴシック" pitchFamily="49" charset="-128"/>
              </a:rPr>
              <a:t> 5:     Operation o = new Plus();</a:t>
            </a:r>
          </a:p>
          <a:p>
            <a:r>
              <a:rPr kumimoji="1" lang="en-US" altLang="ja-JP" sz="1800" dirty="0">
                <a:latin typeface="ＭＳ ゴシック" pitchFamily="49" charset="-128"/>
                <a:ea typeface="ＭＳ ゴシック" pitchFamily="49" charset="-128"/>
              </a:rPr>
              <a:t> </a:t>
            </a:r>
            <a:r>
              <a:rPr kumimoji="1" lang="en-US" altLang="ja-JP" sz="1800" dirty="0" smtClean="0">
                <a:latin typeface="ＭＳ ゴシック" pitchFamily="49" charset="-128"/>
                <a:ea typeface="ＭＳ ゴシック" pitchFamily="49" charset="-128"/>
              </a:rPr>
              <a:t>6:     </a:t>
            </a:r>
            <a:r>
              <a:rPr kumimoji="1" lang="en-US" altLang="ja-JP" sz="1800" dirty="0" err="1" smtClean="0">
                <a:latin typeface="ＭＳ ゴシック" pitchFamily="49" charset="-128"/>
                <a:ea typeface="ＭＳ ゴシック" pitchFamily="49" charset="-128"/>
              </a:rPr>
              <a:t>int</a:t>
            </a:r>
            <a:r>
              <a:rPr kumimoji="1" lang="en-US" altLang="ja-JP" sz="1800" dirty="0" smtClean="0">
                <a:latin typeface="ＭＳ ゴシック" pitchFamily="49" charset="-128"/>
                <a:ea typeface="ＭＳ ゴシック" pitchFamily="49" charset="-128"/>
              </a:rPr>
              <a:t> z = </a:t>
            </a:r>
            <a:r>
              <a:rPr kumimoji="1" lang="en-US" altLang="ja-JP" sz="1800" dirty="0" err="1" smtClean="0">
                <a:latin typeface="ＭＳ ゴシック" pitchFamily="49" charset="-128"/>
                <a:ea typeface="ＭＳ ゴシック" pitchFamily="49" charset="-128"/>
              </a:rPr>
              <a:t>o.operate</a:t>
            </a:r>
            <a:r>
              <a:rPr kumimoji="1" lang="en-US" altLang="ja-JP" sz="1800" dirty="0" smtClean="0">
                <a:latin typeface="ＭＳ ゴシック" pitchFamily="49" charset="-128"/>
                <a:ea typeface="ＭＳ ゴシック" pitchFamily="49" charset="-128"/>
              </a:rPr>
              <a:t>(</a:t>
            </a:r>
            <a:r>
              <a:rPr kumimoji="1" lang="en-US" altLang="ja-JP" sz="1800" dirty="0" err="1" smtClean="0">
                <a:latin typeface="ＭＳ ゴシック" pitchFamily="49" charset="-128"/>
                <a:ea typeface="ＭＳ ゴシック" pitchFamily="49" charset="-128"/>
              </a:rPr>
              <a:t>x,y</a:t>
            </a:r>
            <a:r>
              <a:rPr kumimoji="1" lang="en-US" altLang="ja-JP" sz="1800" dirty="0" smtClean="0">
                <a:latin typeface="ＭＳ ゴシック" pitchFamily="49" charset="-128"/>
                <a:ea typeface="ＭＳ ゴシック" pitchFamily="49" charset="-128"/>
              </a:rPr>
              <a:t>);</a:t>
            </a:r>
          </a:p>
          <a:p>
            <a:r>
              <a:rPr lang="en-US" altLang="ja-JP" sz="1800" dirty="0">
                <a:latin typeface="ＭＳ ゴシック" pitchFamily="49" charset="-128"/>
                <a:ea typeface="ＭＳ ゴシック" pitchFamily="49" charset="-128"/>
              </a:rPr>
              <a:t> </a:t>
            </a:r>
            <a:r>
              <a:rPr lang="en-US" altLang="ja-JP" sz="1800" dirty="0" smtClean="0">
                <a:latin typeface="ＭＳ ゴシック" pitchFamily="49" charset="-128"/>
                <a:ea typeface="ＭＳ ゴシック" pitchFamily="49" charset="-128"/>
              </a:rPr>
              <a:t>7:     </a:t>
            </a:r>
            <a:r>
              <a:rPr lang="en-US" altLang="ja-JP" sz="1800" dirty="0" err="1" smtClean="0">
                <a:latin typeface="ＭＳ ゴシック" pitchFamily="49" charset="-128"/>
                <a:ea typeface="ＭＳ ゴシック" pitchFamily="49" charset="-128"/>
              </a:rPr>
              <a:t>System.out.println</a:t>
            </a:r>
            <a:r>
              <a:rPr lang="en-US" altLang="ja-JP" sz="1800" dirty="0" smtClean="0">
                <a:latin typeface="ＭＳ ゴシック" pitchFamily="49" charset="-128"/>
                <a:ea typeface="ＭＳ ゴシック" pitchFamily="49" charset="-128"/>
              </a:rPr>
              <a:t>(z);</a:t>
            </a:r>
          </a:p>
          <a:p>
            <a:r>
              <a:rPr kumimoji="1" lang="en-US" altLang="ja-JP" sz="1800" dirty="0" smtClean="0">
                <a:latin typeface="ＭＳ ゴシック" pitchFamily="49" charset="-128"/>
                <a:ea typeface="ＭＳ ゴシック" pitchFamily="49" charset="-128"/>
              </a:rPr>
              <a:t> </a:t>
            </a:r>
            <a:r>
              <a:rPr lang="en-US" altLang="ja-JP" sz="1800" dirty="0" smtClean="0">
                <a:latin typeface="ＭＳ ゴシック" pitchFamily="49" charset="-128"/>
                <a:ea typeface="ＭＳ ゴシック" pitchFamily="49" charset="-128"/>
              </a:rPr>
              <a:t>8:   }</a:t>
            </a:r>
          </a:p>
          <a:p>
            <a:r>
              <a:rPr kumimoji="1" lang="en-US" altLang="ja-JP" sz="1800" dirty="0">
                <a:latin typeface="ＭＳ ゴシック" pitchFamily="49" charset="-128"/>
                <a:ea typeface="ＭＳ ゴシック" pitchFamily="49" charset="-128"/>
              </a:rPr>
              <a:t> </a:t>
            </a:r>
            <a:r>
              <a:rPr kumimoji="1" lang="en-US" altLang="ja-JP" sz="1800" dirty="0" smtClean="0">
                <a:latin typeface="ＭＳ ゴシック" pitchFamily="49" charset="-128"/>
                <a:ea typeface="ＭＳ ゴシック" pitchFamily="49" charset="-128"/>
              </a:rPr>
              <a:t>9: }</a:t>
            </a:r>
          </a:p>
          <a:p>
            <a:r>
              <a:rPr lang="en-US" altLang="ja-JP" sz="1800" dirty="0" smtClean="0">
                <a:latin typeface="ＭＳ ゴシック" pitchFamily="49" charset="-128"/>
                <a:ea typeface="ＭＳ ゴシック" pitchFamily="49" charset="-128"/>
              </a:rPr>
              <a:t>10: class Plus{</a:t>
            </a:r>
          </a:p>
          <a:p>
            <a:r>
              <a:rPr lang="en-US" altLang="ja-JP" sz="1800" dirty="0" smtClean="0">
                <a:latin typeface="ＭＳ ゴシック" pitchFamily="49" charset="-128"/>
                <a:ea typeface="ＭＳ ゴシック" pitchFamily="49" charset="-128"/>
              </a:rPr>
              <a:t>11:   </a:t>
            </a:r>
            <a:r>
              <a:rPr lang="en-US" altLang="ja-JP" sz="1800" dirty="0" err="1" smtClean="0">
                <a:latin typeface="ＭＳ ゴシック" pitchFamily="49" charset="-128"/>
                <a:ea typeface="ＭＳ ゴシック" pitchFamily="49" charset="-128"/>
              </a:rPr>
              <a:t>int</a:t>
            </a:r>
            <a:r>
              <a:rPr lang="en-US" altLang="ja-JP" sz="1800" dirty="0" smtClean="0">
                <a:latin typeface="ＭＳ ゴシック" pitchFamily="49" charset="-128"/>
                <a:ea typeface="ＭＳ ゴシック" pitchFamily="49" charset="-128"/>
              </a:rPr>
              <a:t> operate(</a:t>
            </a:r>
            <a:r>
              <a:rPr lang="en-US" altLang="ja-JP" sz="1800" dirty="0" err="1" smtClean="0">
                <a:latin typeface="ＭＳ ゴシック" pitchFamily="49" charset="-128"/>
                <a:ea typeface="ＭＳ ゴシック" pitchFamily="49" charset="-128"/>
              </a:rPr>
              <a:t>int</a:t>
            </a:r>
            <a:r>
              <a:rPr lang="en-US" altLang="ja-JP" sz="1800" dirty="0" smtClean="0">
                <a:latin typeface="ＭＳ ゴシック" pitchFamily="49" charset="-128"/>
                <a:ea typeface="ＭＳ ゴシック" pitchFamily="49" charset="-128"/>
              </a:rPr>
              <a:t> a, </a:t>
            </a:r>
            <a:r>
              <a:rPr lang="en-US" altLang="ja-JP" sz="1800" dirty="0" err="1" smtClean="0">
                <a:latin typeface="ＭＳ ゴシック" pitchFamily="49" charset="-128"/>
                <a:ea typeface="ＭＳ ゴシック" pitchFamily="49" charset="-128"/>
              </a:rPr>
              <a:t>int</a:t>
            </a:r>
            <a:r>
              <a:rPr lang="en-US" altLang="ja-JP" sz="1800" dirty="0" smtClean="0">
                <a:latin typeface="ＭＳ ゴシック" pitchFamily="49" charset="-128"/>
                <a:ea typeface="ＭＳ ゴシック" pitchFamily="49" charset="-128"/>
              </a:rPr>
              <a:t> b){</a:t>
            </a:r>
          </a:p>
          <a:p>
            <a:r>
              <a:rPr lang="en-US" altLang="ja-JP" sz="1800" dirty="0" smtClean="0">
                <a:latin typeface="ＭＳ ゴシック" pitchFamily="49" charset="-128"/>
                <a:ea typeface="ＭＳ ゴシック" pitchFamily="49" charset="-128"/>
              </a:rPr>
              <a:t>12:     </a:t>
            </a:r>
            <a:r>
              <a:rPr lang="en-US" altLang="ja-JP" sz="1800" dirty="0" err="1" smtClean="0">
                <a:latin typeface="ＭＳ ゴシック" pitchFamily="49" charset="-128"/>
                <a:ea typeface="ＭＳ ゴシック" pitchFamily="49" charset="-128"/>
              </a:rPr>
              <a:t>int</a:t>
            </a:r>
            <a:r>
              <a:rPr lang="en-US" altLang="ja-JP" sz="1800" dirty="0" smtClean="0">
                <a:latin typeface="ＭＳ ゴシック" pitchFamily="49" charset="-128"/>
                <a:ea typeface="ＭＳ ゴシック" pitchFamily="49" charset="-128"/>
              </a:rPr>
              <a:t> c = a + b;</a:t>
            </a:r>
          </a:p>
          <a:p>
            <a:r>
              <a:rPr lang="en-US" altLang="ja-JP" sz="1800" dirty="0" smtClean="0">
                <a:latin typeface="ＭＳ ゴシック" pitchFamily="49" charset="-128"/>
                <a:ea typeface="ＭＳ ゴシック" pitchFamily="49" charset="-128"/>
              </a:rPr>
              <a:t>13:     return c;</a:t>
            </a:r>
          </a:p>
          <a:p>
            <a:r>
              <a:rPr lang="en-US" altLang="ja-JP" sz="1800" dirty="0" smtClean="0">
                <a:latin typeface="ＭＳ ゴシック" pitchFamily="49" charset="-128"/>
                <a:ea typeface="ＭＳ ゴシック" pitchFamily="49" charset="-128"/>
              </a:rPr>
              <a:t>14:   }</a:t>
            </a:r>
          </a:p>
          <a:p>
            <a:r>
              <a:rPr lang="en-US" altLang="ja-JP" sz="1800" dirty="0" smtClean="0">
                <a:latin typeface="ＭＳ ゴシック" pitchFamily="49" charset="-128"/>
                <a:ea typeface="ＭＳ ゴシック" pitchFamily="49" charset="-128"/>
              </a:rPr>
              <a:t>15: }</a:t>
            </a:r>
            <a:endParaRPr kumimoji="1" lang="ja-JP" altLang="en-US" sz="1800" dirty="0">
              <a:latin typeface="ＭＳ ゴシック" pitchFamily="49" charset="-128"/>
              <a:ea typeface="ＭＳ ゴシック" pitchFamily="49" charset="-128"/>
            </a:endParaRPr>
          </a:p>
        </p:txBody>
      </p:sp>
      <p:sp>
        <p:nvSpPr>
          <p:cNvPr id="5" name="テキスト ボックス 4"/>
          <p:cNvSpPr txBox="1"/>
          <p:nvPr/>
        </p:nvSpPr>
        <p:spPr>
          <a:xfrm>
            <a:off x="4644008" y="1700808"/>
            <a:ext cx="4335535" cy="2062103"/>
          </a:xfrm>
          <a:prstGeom prst="rect">
            <a:avLst/>
          </a:prstGeom>
          <a:solidFill>
            <a:schemeClr val="bg1"/>
          </a:solidFill>
          <a:ln w="19050">
            <a:solidFill>
              <a:schemeClr val="tx1"/>
            </a:solidFill>
          </a:ln>
        </p:spPr>
        <p:txBody>
          <a:bodyPr wrap="square" rtlCol="0">
            <a:spAutoFit/>
          </a:bodyPr>
          <a:lstStyle/>
          <a:p>
            <a:r>
              <a:rPr kumimoji="1" lang="en-US" altLang="ja-JP" sz="1600" dirty="0" smtClean="0">
                <a:latin typeface="ＭＳ ゴシック" pitchFamily="49" charset="-128"/>
                <a:ea typeface="ＭＳ ゴシック" pitchFamily="49" charset="-128"/>
              </a:rPr>
              <a:t> 1: public class Sample2{</a:t>
            </a:r>
          </a:p>
          <a:p>
            <a:r>
              <a:rPr lang="en-US" altLang="ja-JP" sz="1600" dirty="0">
                <a:latin typeface="ＭＳ ゴシック" pitchFamily="49" charset="-128"/>
                <a:ea typeface="ＭＳ ゴシック" pitchFamily="49" charset="-128"/>
              </a:rPr>
              <a:t> </a:t>
            </a:r>
            <a:r>
              <a:rPr lang="en-US" altLang="ja-JP" sz="1600" dirty="0" smtClean="0">
                <a:latin typeface="ＭＳ ゴシック" pitchFamily="49" charset="-128"/>
                <a:ea typeface="ＭＳ ゴシック" pitchFamily="49" charset="-128"/>
              </a:rPr>
              <a:t>2:   void</a:t>
            </a:r>
            <a:r>
              <a:rPr kumimoji="1" lang="en-US" altLang="ja-JP" sz="1600" dirty="0" smtClean="0">
                <a:latin typeface="ＭＳ ゴシック" pitchFamily="49" charset="-128"/>
                <a:ea typeface="ＭＳ ゴシック" pitchFamily="49" charset="-128"/>
              </a:rPr>
              <a:t> sample2(){</a:t>
            </a:r>
          </a:p>
          <a:p>
            <a:r>
              <a:rPr kumimoji="1" lang="en-US" altLang="ja-JP" sz="1600" dirty="0" smtClean="0">
                <a:latin typeface="ＭＳ ゴシック" pitchFamily="49" charset="-128"/>
                <a:ea typeface="ＭＳ ゴシック" pitchFamily="49" charset="-128"/>
              </a:rPr>
              <a:t> 3:     </a:t>
            </a:r>
            <a:r>
              <a:rPr kumimoji="1" lang="en-US" altLang="ja-JP" sz="1600" dirty="0" err="1" smtClean="0">
                <a:latin typeface="ＭＳ ゴシック" pitchFamily="49" charset="-128"/>
                <a:ea typeface="ＭＳ ゴシック" pitchFamily="49" charset="-128"/>
              </a:rPr>
              <a:t>int</a:t>
            </a:r>
            <a:r>
              <a:rPr kumimoji="1" lang="en-US" altLang="ja-JP" sz="1600" dirty="0" smtClean="0">
                <a:latin typeface="ＭＳ ゴシック" pitchFamily="49" charset="-128"/>
                <a:ea typeface="ＭＳ ゴシック" pitchFamily="49" charset="-128"/>
              </a:rPr>
              <a:t> x = </a:t>
            </a:r>
            <a:r>
              <a:rPr kumimoji="1" lang="en-US" altLang="ja-JP" sz="1600" dirty="0" err="1" smtClean="0">
                <a:latin typeface="ＭＳ ゴシック" pitchFamily="49" charset="-128"/>
                <a:ea typeface="ＭＳ ゴシック" pitchFamily="49" charset="-128"/>
              </a:rPr>
              <a:t>XXX.getX</a:t>
            </a:r>
            <a:r>
              <a:rPr kumimoji="1" lang="en-US" altLang="ja-JP" sz="1600" dirty="0" smtClean="0">
                <a:latin typeface="ＭＳ ゴシック" pitchFamily="49" charset="-128"/>
                <a:ea typeface="ＭＳ ゴシック" pitchFamily="49" charset="-128"/>
              </a:rPr>
              <a:t>();</a:t>
            </a:r>
          </a:p>
          <a:p>
            <a:r>
              <a:rPr lang="en-US" altLang="ja-JP" sz="1600" dirty="0">
                <a:latin typeface="ＭＳ ゴシック" pitchFamily="49" charset="-128"/>
                <a:ea typeface="ＭＳ ゴシック" pitchFamily="49" charset="-128"/>
              </a:rPr>
              <a:t> 4</a:t>
            </a:r>
            <a:r>
              <a:rPr lang="en-US" altLang="ja-JP" sz="1600" dirty="0" smtClean="0">
                <a:latin typeface="ＭＳ ゴシック" pitchFamily="49" charset="-128"/>
                <a:ea typeface="ＭＳ ゴシック" pitchFamily="49" charset="-128"/>
              </a:rPr>
              <a:t>:     </a:t>
            </a:r>
            <a:r>
              <a:rPr lang="en-US" altLang="ja-JP" sz="1600" dirty="0" err="1" smtClean="0">
                <a:latin typeface="ＭＳ ゴシック" pitchFamily="49" charset="-128"/>
                <a:ea typeface="ＭＳ ゴシック" pitchFamily="49" charset="-128"/>
              </a:rPr>
              <a:t>int</a:t>
            </a:r>
            <a:r>
              <a:rPr lang="en-US" altLang="ja-JP" sz="1600" dirty="0" smtClean="0">
                <a:latin typeface="ＭＳ ゴシック" pitchFamily="49" charset="-128"/>
                <a:ea typeface="ＭＳ ゴシック" pitchFamily="49" charset="-128"/>
              </a:rPr>
              <a:t> y = </a:t>
            </a:r>
            <a:r>
              <a:rPr lang="en-US" altLang="ja-JP" sz="1600" dirty="0" err="1" smtClean="0">
                <a:latin typeface="ＭＳ ゴシック" pitchFamily="49" charset="-128"/>
                <a:ea typeface="ＭＳ ゴシック" pitchFamily="49" charset="-128"/>
              </a:rPr>
              <a:t>XXX.getY</a:t>
            </a:r>
            <a:r>
              <a:rPr lang="en-US" altLang="ja-JP" sz="1600" dirty="0" smtClean="0">
                <a:latin typeface="ＭＳ ゴシック" pitchFamily="49" charset="-128"/>
                <a:ea typeface="ＭＳ ゴシック" pitchFamily="49" charset="-128"/>
              </a:rPr>
              <a:t>();</a:t>
            </a:r>
          </a:p>
          <a:p>
            <a:r>
              <a:rPr kumimoji="1" lang="en-US" altLang="ja-JP" sz="1600" dirty="0">
                <a:latin typeface="ＭＳ ゴシック" pitchFamily="49" charset="-128"/>
                <a:ea typeface="ＭＳ ゴシック" pitchFamily="49" charset="-128"/>
              </a:rPr>
              <a:t> </a:t>
            </a:r>
            <a:r>
              <a:rPr lang="en-US" altLang="ja-JP" sz="1600" dirty="0">
                <a:latin typeface="ＭＳ ゴシック" pitchFamily="49" charset="-128"/>
                <a:ea typeface="ＭＳ ゴシック" pitchFamily="49" charset="-128"/>
              </a:rPr>
              <a:t>5</a:t>
            </a:r>
            <a:r>
              <a:rPr kumimoji="1" lang="en-US" altLang="ja-JP" sz="1600" dirty="0" smtClean="0">
                <a:latin typeface="ＭＳ ゴシック" pitchFamily="49" charset="-128"/>
                <a:ea typeface="ＭＳ ゴシック" pitchFamily="49" charset="-128"/>
              </a:rPr>
              <a:t>:     </a:t>
            </a:r>
            <a:r>
              <a:rPr kumimoji="1" lang="en-US" altLang="ja-JP" sz="1600" dirty="0" err="1" smtClean="0">
                <a:latin typeface="ＭＳ ゴシック" pitchFamily="49" charset="-128"/>
                <a:ea typeface="ＭＳ ゴシック" pitchFamily="49" charset="-128"/>
              </a:rPr>
              <a:t>int</a:t>
            </a:r>
            <a:r>
              <a:rPr kumimoji="1" lang="en-US" altLang="ja-JP" sz="1600" dirty="0" smtClean="0">
                <a:latin typeface="ＭＳ ゴシック" pitchFamily="49" charset="-128"/>
                <a:ea typeface="ＭＳ ゴシック" pitchFamily="49" charset="-128"/>
              </a:rPr>
              <a:t> z = x + y;</a:t>
            </a:r>
          </a:p>
          <a:p>
            <a:r>
              <a:rPr lang="en-US" altLang="ja-JP" sz="1600" dirty="0">
                <a:latin typeface="ＭＳ ゴシック" pitchFamily="49" charset="-128"/>
                <a:ea typeface="ＭＳ ゴシック" pitchFamily="49" charset="-128"/>
              </a:rPr>
              <a:t> 6</a:t>
            </a:r>
            <a:r>
              <a:rPr lang="en-US" altLang="ja-JP" sz="1600" dirty="0" smtClean="0">
                <a:latin typeface="ＭＳ ゴシック" pitchFamily="49" charset="-128"/>
                <a:ea typeface="ＭＳ ゴシック" pitchFamily="49" charset="-128"/>
              </a:rPr>
              <a:t>:     </a:t>
            </a:r>
            <a:r>
              <a:rPr lang="en-US" altLang="ja-JP" sz="1600" dirty="0" err="1" smtClean="0">
                <a:latin typeface="ＭＳ ゴシック" pitchFamily="49" charset="-128"/>
                <a:ea typeface="ＭＳ ゴシック" pitchFamily="49" charset="-128"/>
              </a:rPr>
              <a:t>System.out.println</a:t>
            </a:r>
            <a:r>
              <a:rPr lang="en-US" altLang="ja-JP" sz="1600" dirty="0" smtClean="0">
                <a:latin typeface="ＭＳ ゴシック" pitchFamily="49" charset="-128"/>
                <a:ea typeface="ＭＳ ゴシック" pitchFamily="49" charset="-128"/>
              </a:rPr>
              <a:t>(z);</a:t>
            </a:r>
            <a:endParaRPr kumimoji="1" lang="en-US" altLang="ja-JP" sz="1600" dirty="0" smtClean="0">
              <a:latin typeface="ＭＳ ゴシック" pitchFamily="49" charset="-128"/>
              <a:ea typeface="ＭＳ ゴシック" pitchFamily="49" charset="-128"/>
            </a:endParaRPr>
          </a:p>
          <a:p>
            <a:r>
              <a:rPr lang="en-US" altLang="ja-JP" sz="1600" dirty="0">
                <a:latin typeface="ＭＳ ゴシック" pitchFamily="49" charset="-128"/>
                <a:ea typeface="ＭＳ ゴシック" pitchFamily="49" charset="-128"/>
              </a:rPr>
              <a:t> </a:t>
            </a:r>
            <a:r>
              <a:rPr lang="en-US" altLang="ja-JP" sz="1600" dirty="0" smtClean="0">
                <a:latin typeface="ＭＳ ゴシック" pitchFamily="49" charset="-128"/>
                <a:ea typeface="ＭＳ ゴシック" pitchFamily="49" charset="-128"/>
              </a:rPr>
              <a:t>7:   }</a:t>
            </a:r>
          </a:p>
          <a:p>
            <a:r>
              <a:rPr kumimoji="1" lang="en-US" altLang="ja-JP" sz="1600" dirty="0">
                <a:latin typeface="ＭＳ ゴシック" pitchFamily="49" charset="-128"/>
                <a:ea typeface="ＭＳ ゴシック" pitchFamily="49" charset="-128"/>
              </a:rPr>
              <a:t> </a:t>
            </a:r>
            <a:r>
              <a:rPr kumimoji="1" lang="en-US" altLang="ja-JP" sz="1600" dirty="0" smtClean="0">
                <a:latin typeface="ＭＳ ゴシック" pitchFamily="49" charset="-128"/>
                <a:ea typeface="ＭＳ ゴシック" pitchFamily="49" charset="-128"/>
              </a:rPr>
              <a:t>8: }</a:t>
            </a:r>
            <a:endParaRPr kumimoji="1" lang="ja-JP" altLang="en-US" sz="1600" dirty="0">
              <a:latin typeface="ＭＳ ゴシック" pitchFamily="49" charset="-128"/>
              <a:ea typeface="ＭＳ ゴシック" pitchFamily="49" charset="-128"/>
            </a:endParaRPr>
          </a:p>
        </p:txBody>
      </p:sp>
      <p:grpSp>
        <p:nvGrpSpPr>
          <p:cNvPr id="14" name="グループ化 13"/>
          <p:cNvGrpSpPr/>
          <p:nvPr/>
        </p:nvGrpSpPr>
        <p:grpSpPr>
          <a:xfrm>
            <a:off x="971600" y="2204864"/>
            <a:ext cx="6912768" cy="2880320"/>
            <a:chOff x="971600" y="2204864"/>
            <a:chExt cx="6912768" cy="2880320"/>
          </a:xfrm>
        </p:grpSpPr>
        <p:sp>
          <p:nvSpPr>
            <p:cNvPr id="6" name="正方形/長方形 5"/>
            <p:cNvSpPr/>
            <p:nvPr/>
          </p:nvSpPr>
          <p:spPr bwMode="auto">
            <a:xfrm>
              <a:off x="971600" y="2276872"/>
              <a:ext cx="2448272" cy="288032"/>
            </a:xfrm>
            <a:prstGeom prst="rect">
              <a:avLst/>
            </a:prstGeom>
            <a:solidFill>
              <a:srgbClr val="FF0000">
                <a:alpha val="40000"/>
              </a:srgbClr>
            </a:solidFill>
            <a:ln w="9525" cap="flat" cmpd="sng" algn="ctr">
              <a:no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1"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7" name="正方形/長方形 6"/>
            <p:cNvSpPr/>
            <p:nvPr/>
          </p:nvSpPr>
          <p:spPr bwMode="auto">
            <a:xfrm>
              <a:off x="971600" y="2564904"/>
              <a:ext cx="2448272" cy="288032"/>
            </a:xfrm>
            <a:prstGeom prst="rect">
              <a:avLst/>
            </a:prstGeom>
            <a:solidFill>
              <a:srgbClr val="FF0000">
                <a:alpha val="40000"/>
              </a:srgbClr>
            </a:solidFill>
            <a:ln w="9525" cap="flat" cmpd="sng" algn="ctr">
              <a:no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1"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8" name="正方形/長方形 7"/>
            <p:cNvSpPr/>
            <p:nvPr/>
          </p:nvSpPr>
          <p:spPr bwMode="auto">
            <a:xfrm>
              <a:off x="971600" y="3429000"/>
              <a:ext cx="2664296" cy="288032"/>
            </a:xfrm>
            <a:prstGeom prst="rect">
              <a:avLst/>
            </a:prstGeom>
            <a:solidFill>
              <a:srgbClr val="FF0000">
                <a:alpha val="40000"/>
              </a:srgbClr>
            </a:solidFill>
            <a:ln w="9525" cap="flat" cmpd="sng" algn="ctr">
              <a:no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1"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9" name="正方形/長方形 8"/>
            <p:cNvSpPr/>
            <p:nvPr/>
          </p:nvSpPr>
          <p:spPr bwMode="auto">
            <a:xfrm>
              <a:off x="971600" y="4797152"/>
              <a:ext cx="1872208" cy="288032"/>
            </a:xfrm>
            <a:prstGeom prst="rect">
              <a:avLst/>
            </a:prstGeom>
            <a:solidFill>
              <a:srgbClr val="FF0000">
                <a:alpha val="40000"/>
              </a:srgbClr>
            </a:solidFill>
            <a:ln w="9525" cap="flat" cmpd="sng" algn="ctr">
              <a:no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1"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10" name="正方形/長方形 9"/>
            <p:cNvSpPr/>
            <p:nvPr/>
          </p:nvSpPr>
          <p:spPr bwMode="auto">
            <a:xfrm>
              <a:off x="5436096" y="2204864"/>
              <a:ext cx="2448272" cy="288032"/>
            </a:xfrm>
            <a:prstGeom prst="rect">
              <a:avLst/>
            </a:prstGeom>
            <a:solidFill>
              <a:srgbClr val="FF0000">
                <a:alpha val="40000"/>
              </a:srgbClr>
            </a:solidFill>
            <a:ln w="9525" cap="flat" cmpd="sng" algn="ctr">
              <a:no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1"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11" name="正方形/長方形 10"/>
            <p:cNvSpPr/>
            <p:nvPr/>
          </p:nvSpPr>
          <p:spPr bwMode="auto">
            <a:xfrm>
              <a:off x="5436096" y="2492896"/>
              <a:ext cx="2448272" cy="288032"/>
            </a:xfrm>
            <a:prstGeom prst="rect">
              <a:avLst/>
            </a:prstGeom>
            <a:solidFill>
              <a:srgbClr val="FF0000">
                <a:alpha val="40000"/>
              </a:srgbClr>
            </a:solidFill>
            <a:ln w="9525" cap="flat" cmpd="sng" algn="ctr">
              <a:no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1"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12" name="正方形/長方形 11"/>
            <p:cNvSpPr/>
            <p:nvPr/>
          </p:nvSpPr>
          <p:spPr bwMode="auto">
            <a:xfrm>
              <a:off x="5436096" y="2780928"/>
              <a:ext cx="1872208" cy="216024"/>
            </a:xfrm>
            <a:prstGeom prst="rect">
              <a:avLst/>
            </a:prstGeom>
            <a:solidFill>
              <a:srgbClr val="FF0000">
                <a:alpha val="40000"/>
              </a:srgbClr>
            </a:solidFill>
            <a:ln w="9525" cap="flat" cmpd="sng" algn="ctr">
              <a:no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1"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13" name="正方形/長方形 12"/>
            <p:cNvSpPr/>
            <p:nvPr/>
          </p:nvSpPr>
          <p:spPr bwMode="auto">
            <a:xfrm>
              <a:off x="5436096" y="2996952"/>
              <a:ext cx="2448272" cy="288032"/>
            </a:xfrm>
            <a:prstGeom prst="rect">
              <a:avLst/>
            </a:prstGeom>
            <a:solidFill>
              <a:srgbClr val="FF0000">
                <a:alpha val="40000"/>
              </a:srgbClr>
            </a:solidFill>
            <a:ln w="9525" cap="flat" cmpd="sng" algn="ctr">
              <a:no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1"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grpSp>
      <p:sp>
        <p:nvSpPr>
          <p:cNvPr id="3" name="スライド番号プレースホルダー 2"/>
          <p:cNvSpPr>
            <a:spLocks noGrp="1"/>
          </p:cNvSpPr>
          <p:nvPr>
            <p:ph type="sldNum" sz="quarter" idx="12"/>
          </p:nvPr>
        </p:nvSpPr>
        <p:spPr/>
        <p:txBody>
          <a:bodyPr/>
          <a:lstStyle/>
          <a:p>
            <a:fld id="{487D7C85-7EC1-4C48-83E8-12241FCB48DE}" type="slidenum">
              <a:rPr lang="en-US" altLang="ja-JP" smtClean="0"/>
              <a:pPr/>
              <a:t>19</a:t>
            </a:fld>
            <a:endParaRPr lang="en-US" altLang="ja-JP"/>
          </a:p>
        </p:txBody>
      </p:sp>
    </p:spTree>
    <p:extLst>
      <p:ext uri="{BB962C8B-B14F-4D97-AF65-F5344CB8AC3E}">
        <p14:creationId xmlns:p14="http://schemas.microsoft.com/office/powerpoint/2010/main" val="27084591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fade">
                                      <p:cBhvr>
                                        <p:cTn id="7"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スライド番号プレースホルダ 5"/>
          <p:cNvSpPr>
            <a:spLocks noGrp="1"/>
          </p:cNvSpPr>
          <p:nvPr>
            <p:ph type="sldNum" sz="quarter" idx="12"/>
          </p:nvPr>
        </p:nvSpPr>
        <p:spPr/>
        <p:txBody>
          <a:bodyPr/>
          <a:lstStyle/>
          <a:p>
            <a:fld id="{9F885FE7-C222-419D-9AE3-DC6DA1441FD8}" type="slidenum">
              <a:rPr lang="en-US" altLang="ja-JP"/>
              <a:pPr/>
              <a:t>2</a:t>
            </a:fld>
            <a:endParaRPr lang="en-US" altLang="ja-JP"/>
          </a:p>
        </p:txBody>
      </p:sp>
      <p:sp>
        <p:nvSpPr>
          <p:cNvPr id="84994" name="Rectangle 2"/>
          <p:cNvSpPr>
            <a:spLocks noGrp="1" noChangeArrowheads="1"/>
          </p:cNvSpPr>
          <p:nvPr>
            <p:ph type="title"/>
          </p:nvPr>
        </p:nvSpPr>
        <p:spPr/>
        <p:txBody>
          <a:bodyPr/>
          <a:lstStyle/>
          <a:p>
            <a:r>
              <a:rPr lang="ja-JP" altLang="en-US" dirty="0" smtClean="0"/>
              <a:t>コードクローンとは</a:t>
            </a:r>
            <a:endParaRPr lang="ja-JP" altLang="ja-JP" dirty="0"/>
          </a:p>
        </p:txBody>
      </p:sp>
      <p:sp>
        <p:nvSpPr>
          <p:cNvPr id="84995" name="Rectangle 3"/>
          <p:cNvSpPr>
            <a:spLocks noGrp="1" noChangeArrowheads="1"/>
          </p:cNvSpPr>
          <p:nvPr>
            <p:ph type="body" idx="1"/>
          </p:nvPr>
        </p:nvSpPr>
        <p:spPr>
          <a:xfrm>
            <a:off x="457200" y="1600200"/>
            <a:ext cx="8229600" cy="5114948"/>
          </a:xfrm>
        </p:spPr>
        <p:txBody>
          <a:bodyPr/>
          <a:lstStyle/>
          <a:p>
            <a:r>
              <a:rPr lang="ja-JP" altLang="en-US" dirty="0" smtClean="0"/>
              <a:t>ソースコード中の類似コード</a:t>
            </a:r>
            <a:endParaRPr lang="en-US" altLang="ja-JP" dirty="0" smtClean="0"/>
          </a:p>
          <a:p>
            <a:endParaRPr lang="en-US" altLang="ja-JP" dirty="0" smtClean="0"/>
          </a:p>
          <a:p>
            <a:endParaRPr lang="en-US" altLang="ja-JP" dirty="0" smtClean="0"/>
          </a:p>
          <a:p>
            <a:endParaRPr lang="en-US" altLang="ja-JP" dirty="0" smtClean="0"/>
          </a:p>
          <a:p>
            <a:pPr>
              <a:buNone/>
            </a:pPr>
            <a:endParaRPr lang="en-US" altLang="ja-JP" dirty="0" smtClean="0"/>
          </a:p>
          <a:p>
            <a:r>
              <a:rPr lang="ja-JP" altLang="en-US" dirty="0" smtClean="0"/>
              <a:t>保守作業を困難にしている原因の１つ</a:t>
            </a:r>
            <a:endParaRPr lang="en-US" altLang="ja-JP" dirty="0" smtClean="0"/>
          </a:p>
          <a:p>
            <a:pPr lvl="1"/>
            <a:r>
              <a:rPr lang="ja-JP" altLang="en-US" dirty="0" smtClean="0"/>
              <a:t>ソースコードの一貫性を保つのが難しい</a:t>
            </a:r>
            <a:endParaRPr lang="en-US" altLang="ja-JP" dirty="0" smtClean="0"/>
          </a:p>
          <a:p>
            <a:r>
              <a:rPr lang="ja-JP" altLang="en-US" dirty="0" smtClean="0"/>
              <a:t>注目を集めている研究分野</a:t>
            </a:r>
            <a:endParaRPr lang="en-US" altLang="ja-JP" dirty="0" smtClean="0"/>
          </a:p>
          <a:p>
            <a:pPr lvl="1"/>
            <a:r>
              <a:rPr lang="en-US" altLang="ja-JP" dirty="0" smtClean="0"/>
              <a:t>2007</a:t>
            </a:r>
            <a:r>
              <a:rPr lang="ja-JP" altLang="en-US" dirty="0" smtClean="0"/>
              <a:t>年から論文数が急増</a:t>
            </a:r>
            <a:endParaRPr lang="en-US" altLang="ja-JP" dirty="0" smtClean="0"/>
          </a:p>
          <a:p>
            <a:endParaRPr lang="en-US" altLang="ja-JP" dirty="0" smtClean="0"/>
          </a:p>
          <a:p>
            <a:pPr lvl="1"/>
            <a:endParaRPr lang="en-US" altLang="ja-JP" dirty="0" smtClean="0"/>
          </a:p>
          <a:p>
            <a:pPr lvl="1"/>
            <a:endParaRPr lang="ja-JP" altLang="ja-JP" dirty="0"/>
          </a:p>
        </p:txBody>
      </p:sp>
      <p:grpSp>
        <p:nvGrpSpPr>
          <p:cNvPr id="2" name="Group 4"/>
          <p:cNvGrpSpPr>
            <a:grpSpLocks noChangeAspect="1"/>
          </p:cNvGrpSpPr>
          <p:nvPr/>
        </p:nvGrpSpPr>
        <p:grpSpPr bwMode="auto">
          <a:xfrm>
            <a:off x="3160687" y="2219330"/>
            <a:ext cx="1370013" cy="1781175"/>
            <a:chOff x="1348" y="2578"/>
            <a:chExt cx="863" cy="1122"/>
          </a:xfrm>
        </p:grpSpPr>
        <p:sp>
          <p:nvSpPr>
            <p:cNvPr id="7" name="AutoShape 5"/>
            <p:cNvSpPr>
              <a:spLocks noChangeAspect="1" noChangeArrowheads="1"/>
            </p:cNvSpPr>
            <p:nvPr/>
          </p:nvSpPr>
          <p:spPr bwMode="auto">
            <a:xfrm>
              <a:off x="1348" y="2578"/>
              <a:ext cx="863" cy="1122"/>
            </a:xfrm>
            <a:prstGeom prst="rect">
              <a:avLst/>
            </a:prstGeom>
            <a:noFill/>
            <a:ln w="9525">
              <a:noFill/>
              <a:miter lim="800000"/>
              <a:headEnd/>
              <a:tailEnd/>
            </a:ln>
          </p:spPr>
          <p:txBody>
            <a:bodyPr/>
            <a:lstStyle/>
            <a:p>
              <a:endParaRPr lang="ja-JP" altLang="en-US"/>
            </a:p>
          </p:txBody>
        </p:sp>
        <p:sp>
          <p:nvSpPr>
            <p:cNvPr id="8" name="Freeform 6"/>
            <p:cNvSpPr>
              <a:spLocks/>
            </p:cNvSpPr>
            <p:nvPr/>
          </p:nvSpPr>
          <p:spPr bwMode="auto">
            <a:xfrm>
              <a:off x="1362" y="2591"/>
              <a:ext cx="836" cy="1096"/>
            </a:xfrm>
            <a:custGeom>
              <a:avLst/>
              <a:gdLst>
                <a:gd name="T0" fmla="*/ 0 w 836"/>
                <a:gd name="T1" fmla="*/ 0 h 1096"/>
                <a:gd name="T2" fmla="*/ 0 w 836"/>
                <a:gd name="T3" fmla="*/ 1096 h 1096"/>
                <a:gd name="T4" fmla="*/ 836 w 836"/>
                <a:gd name="T5" fmla="*/ 1096 h 1096"/>
                <a:gd name="T6" fmla="*/ 836 w 836"/>
                <a:gd name="T7" fmla="*/ 200 h 1096"/>
                <a:gd name="T8" fmla="*/ 627 w 836"/>
                <a:gd name="T9" fmla="*/ 0 h 1096"/>
                <a:gd name="T10" fmla="*/ 0 w 836"/>
                <a:gd name="T11" fmla="*/ 0 h 1096"/>
                <a:gd name="T12" fmla="*/ 0 60000 65536"/>
                <a:gd name="T13" fmla="*/ 0 60000 65536"/>
                <a:gd name="T14" fmla="*/ 0 60000 65536"/>
                <a:gd name="T15" fmla="*/ 0 60000 65536"/>
                <a:gd name="T16" fmla="*/ 0 60000 65536"/>
                <a:gd name="T17" fmla="*/ 0 60000 65536"/>
                <a:gd name="T18" fmla="*/ 0 w 836"/>
                <a:gd name="T19" fmla="*/ 0 h 1096"/>
                <a:gd name="T20" fmla="*/ 836 w 836"/>
                <a:gd name="T21" fmla="*/ 1096 h 1096"/>
              </a:gdLst>
              <a:ahLst/>
              <a:cxnLst>
                <a:cxn ang="T12">
                  <a:pos x="T0" y="T1"/>
                </a:cxn>
                <a:cxn ang="T13">
                  <a:pos x="T2" y="T3"/>
                </a:cxn>
                <a:cxn ang="T14">
                  <a:pos x="T4" y="T5"/>
                </a:cxn>
                <a:cxn ang="T15">
                  <a:pos x="T6" y="T7"/>
                </a:cxn>
                <a:cxn ang="T16">
                  <a:pos x="T8" y="T9"/>
                </a:cxn>
                <a:cxn ang="T17">
                  <a:pos x="T10" y="T11"/>
                </a:cxn>
              </a:cxnLst>
              <a:rect l="T18" t="T19" r="T20" b="T21"/>
              <a:pathLst>
                <a:path w="836" h="1096">
                  <a:moveTo>
                    <a:pt x="0" y="0"/>
                  </a:moveTo>
                  <a:lnTo>
                    <a:pt x="0" y="1096"/>
                  </a:lnTo>
                  <a:lnTo>
                    <a:pt x="836" y="1096"/>
                  </a:lnTo>
                  <a:lnTo>
                    <a:pt x="836" y="200"/>
                  </a:lnTo>
                  <a:lnTo>
                    <a:pt x="627" y="0"/>
                  </a:lnTo>
                  <a:lnTo>
                    <a:pt x="0" y="0"/>
                  </a:lnTo>
                  <a:close/>
                </a:path>
              </a:pathLst>
            </a:custGeom>
            <a:solidFill>
              <a:srgbClr val="FFFFFF"/>
            </a:solidFill>
            <a:ln w="9525">
              <a:noFill/>
              <a:round/>
              <a:headEnd/>
              <a:tailEnd/>
            </a:ln>
          </p:spPr>
          <p:txBody>
            <a:bodyPr/>
            <a:lstStyle/>
            <a:p>
              <a:endParaRPr lang="ja-JP" altLang="en-US"/>
            </a:p>
          </p:txBody>
        </p:sp>
        <p:sp>
          <p:nvSpPr>
            <p:cNvPr id="9" name="Freeform 7"/>
            <p:cNvSpPr>
              <a:spLocks/>
            </p:cNvSpPr>
            <p:nvPr/>
          </p:nvSpPr>
          <p:spPr bwMode="auto">
            <a:xfrm>
              <a:off x="1362" y="2591"/>
              <a:ext cx="836" cy="1096"/>
            </a:xfrm>
            <a:custGeom>
              <a:avLst/>
              <a:gdLst>
                <a:gd name="T0" fmla="*/ 0 w 836"/>
                <a:gd name="T1" fmla="*/ 0 h 1096"/>
                <a:gd name="T2" fmla="*/ 0 w 836"/>
                <a:gd name="T3" fmla="*/ 1096 h 1096"/>
                <a:gd name="T4" fmla="*/ 836 w 836"/>
                <a:gd name="T5" fmla="*/ 1096 h 1096"/>
                <a:gd name="T6" fmla="*/ 836 w 836"/>
                <a:gd name="T7" fmla="*/ 200 h 1096"/>
                <a:gd name="T8" fmla="*/ 627 w 836"/>
                <a:gd name="T9" fmla="*/ 0 h 1096"/>
                <a:gd name="T10" fmla="*/ 0 w 836"/>
                <a:gd name="T11" fmla="*/ 0 h 1096"/>
                <a:gd name="T12" fmla="*/ 0 60000 65536"/>
                <a:gd name="T13" fmla="*/ 0 60000 65536"/>
                <a:gd name="T14" fmla="*/ 0 60000 65536"/>
                <a:gd name="T15" fmla="*/ 0 60000 65536"/>
                <a:gd name="T16" fmla="*/ 0 60000 65536"/>
                <a:gd name="T17" fmla="*/ 0 60000 65536"/>
                <a:gd name="T18" fmla="*/ 0 w 836"/>
                <a:gd name="T19" fmla="*/ 0 h 1096"/>
                <a:gd name="T20" fmla="*/ 836 w 836"/>
                <a:gd name="T21" fmla="*/ 1096 h 1096"/>
              </a:gdLst>
              <a:ahLst/>
              <a:cxnLst>
                <a:cxn ang="T12">
                  <a:pos x="T0" y="T1"/>
                </a:cxn>
                <a:cxn ang="T13">
                  <a:pos x="T2" y="T3"/>
                </a:cxn>
                <a:cxn ang="T14">
                  <a:pos x="T4" y="T5"/>
                </a:cxn>
                <a:cxn ang="T15">
                  <a:pos x="T6" y="T7"/>
                </a:cxn>
                <a:cxn ang="T16">
                  <a:pos x="T8" y="T9"/>
                </a:cxn>
                <a:cxn ang="T17">
                  <a:pos x="T10" y="T11"/>
                </a:cxn>
              </a:cxnLst>
              <a:rect l="T18" t="T19" r="T20" b="T21"/>
              <a:pathLst>
                <a:path w="836" h="1096">
                  <a:moveTo>
                    <a:pt x="0" y="0"/>
                  </a:moveTo>
                  <a:lnTo>
                    <a:pt x="0" y="1096"/>
                  </a:lnTo>
                  <a:lnTo>
                    <a:pt x="836" y="1096"/>
                  </a:lnTo>
                  <a:lnTo>
                    <a:pt x="836" y="200"/>
                  </a:lnTo>
                  <a:lnTo>
                    <a:pt x="627" y="0"/>
                  </a:lnTo>
                  <a:lnTo>
                    <a:pt x="0" y="0"/>
                  </a:lnTo>
                  <a:close/>
                </a:path>
              </a:pathLst>
            </a:custGeom>
            <a:noFill/>
            <a:ln w="7938" cap="rnd">
              <a:solidFill>
                <a:srgbClr val="000000"/>
              </a:solidFill>
              <a:round/>
              <a:headEnd/>
              <a:tailEnd/>
            </a:ln>
          </p:spPr>
          <p:txBody>
            <a:bodyPr/>
            <a:lstStyle/>
            <a:p>
              <a:endParaRPr lang="ja-JP" altLang="en-US"/>
            </a:p>
          </p:txBody>
        </p:sp>
        <p:sp>
          <p:nvSpPr>
            <p:cNvPr id="10" name="Freeform 8"/>
            <p:cNvSpPr>
              <a:spLocks/>
            </p:cNvSpPr>
            <p:nvPr/>
          </p:nvSpPr>
          <p:spPr bwMode="auto">
            <a:xfrm>
              <a:off x="1989" y="2591"/>
              <a:ext cx="209" cy="200"/>
            </a:xfrm>
            <a:custGeom>
              <a:avLst/>
              <a:gdLst>
                <a:gd name="T0" fmla="*/ 0 w 209"/>
                <a:gd name="T1" fmla="*/ 0 h 200"/>
                <a:gd name="T2" fmla="*/ 209 w 209"/>
                <a:gd name="T3" fmla="*/ 200 h 200"/>
                <a:gd name="T4" fmla="*/ 0 w 209"/>
                <a:gd name="T5" fmla="*/ 200 h 200"/>
                <a:gd name="T6" fmla="*/ 0 w 209"/>
                <a:gd name="T7" fmla="*/ 0 h 200"/>
                <a:gd name="T8" fmla="*/ 0 60000 65536"/>
                <a:gd name="T9" fmla="*/ 0 60000 65536"/>
                <a:gd name="T10" fmla="*/ 0 60000 65536"/>
                <a:gd name="T11" fmla="*/ 0 60000 65536"/>
                <a:gd name="T12" fmla="*/ 0 w 209"/>
                <a:gd name="T13" fmla="*/ 0 h 200"/>
                <a:gd name="T14" fmla="*/ 209 w 209"/>
                <a:gd name="T15" fmla="*/ 200 h 200"/>
              </a:gdLst>
              <a:ahLst/>
              <a:cxnLst>
                <a:cxn ang="T8">
                  <a:pos x="T0" y="T1"/>
                </a:cxn>
                <a:cxn ang="T9">
                  <a:pos x="T2" y="T3"/>
                </a:cxn>
                <a:cxn ang="T10">
                  <a:pos x="T4" y="T5"/>
                </a:cxn>
                <a:cxn ang="T11">
                  <a:pos x="T6" y="T7"/>
                </a:cxn>
              </a:cxnLst>
              <a:rect l="T12" t="T13" r="T14" b="T15"/>
              <a:pathLst>
                <a:path w="209" h="200">
                  <a:moveTo>
                    <a:pt x="0" y="0"/>
                  </a:moveTo>
                  <a:lnTo>
                    <a:pt x="209" y="200"/>
                  </a:lnTo>
                  <a:lnTo>
                    <a:pt x="0" y="200"/>
                  </a:lnTo>
                  <a:lnTo>
                    <a:pt x="0" y="0"/>
                  </a:lnTo>
                  <a:close/>
                </a:path>
              </a:pathLst>
            </a:custGeom>
            <a:solidFill>
              <a:srgbClr val="FFFFFF"/>
            </a:solidFill>
            <a:ln w="9525">
              <a:noFill/>
              <a:round/>
              <a:headEnd/>
              <a:tailEnd/>
            </a:ln>
          </p:spPr>
          <p:txBody>
            <a:bodyPr/>
            <a:lstStyle/>
            <a:p>
              <a:endParaRPr lang="ja-JP" altLang="en-US"/>
            </a:p>
          </p:txBody>
        </p:sp>
        <p:sp>
          <p:nvSpPr>
            <p:cNvPr id="11" name="Freeform 9"/>
            <p:cNvSpPr>
              <a:spLocks/>
            </p:cNvSpPr>
            <p:nvPr/>
          </p:nvSpPr>
          <p:spPr bwMode="auto">
            <a:xfrm>
              <a:off x="1989" y="2591"/>
              <a:ext cx="209" cy="200"/>
            </a:xfrm>
            <a:custGeom>
              <a:avLst/>
              <a:gdLst>
                <a:gd name="T0" fmla="*/ 0 w 209"/>
                <a:gd name="T1" fmla="*/ 0 h 200"/>
                <a:gd name="T2" fmla="*/ 209 w 209"/>
                <a:gd name="T3" fmla="*/ 200 h 200"/>
                <a:gd name="T4" fmla="*/ 0 w 209"/>
                <a:gd name="T5" fmla="*/ 200 h 200"/>
                <a:gd name="T6" fmla="*/ 0 w 209"/>
                <a:gd name="T7" fmla="*/ 0 h 200"/>
                <a:gd name="T8" fmla="*/ 0 60000 65536"/>
                <a:gd name="T9" fmla="*/ 0 60000 65536"/>
                <a:gd name="T10" fmla="*/ 0 60000 65536"/>
                <a:gd name="T11" fmla="*/ 0 60000 65536"/>
                <a:gd name="T12" fmla="*/ 0 w 209"/>
                <a:gd name="T13" fmla="*/ 0 h 200"/>
                <a:gd name="T14" fmla="*/ 209 w 209"/>
                <a:gd name="T15" fmla="*/ 200 h 200"/>
              </a:gdLst>
              <a:ahLst/>
              <a:cxnLst>
                <a:cxn ang="T8">
                  <a:pos x="T0" y="T1"/>
                </a:cxn>
                <a:cxn ang="T9">
                  <a:pos x="T2" y="T3"/>
                </a:cxn>
                <a:cxn ang="T10">
                  <a:pos x="T4" y="T5"/>
                </a:cxn>
                <a:cxn ang="T11">
                  <a:pos x="T6" y="T7"/>
                </a:cxn>
              </a:cxnLst>
              <a:rect l="T12" t="T13" r="T14" b="T15"/>
              <a:pathLst>
                <a:path w="209" h="200">
                  <a:moveTo>
                    <a:pt x="0" y="0"/>
                  </a:moveTo>
                  <a:lnTo>
                    <a:pt x="209" y="200"/>
                  </a:lnTo>
                  <a:lnTo>
                    <a:pt x="0" y="200"/>
                  </a:lnTo>
                  <a:lnTo>
                    <a:pt x="0" y="0"/>
                  </a:lnTo>
                  <a:close/>
                </a:path>
              </a:pathLst>
            </a:custGeom>
            <a:noFill/>
            <a:ln w="7938" cap="rnd">
              <a:solidFill>
                <a:srgbClr val="000000"/>
              </a:solidFill>
              <a:round/>
              <a:headEnd/>
              <a:tailEnd/>
            </a:ln>
          </p:spPr>
          <p:txBody>
            <a:bodyPr/>
            <a:lstStyle/>
            <a:p>
              <a:endParaRPr lang="ja-JP" altLang="en-US"/>
            </a:p>
          </p:txBody>
        </p:sp>
        <p:sp>
          <p:nvSpPr>
            <p:cNvPr id="12" name="Freeform 10"/>
            <p:cNvSpPr>
              <a:spLocks/>
            </p:cNvSpPr>
            <p:nvPr/>
          </p:nvSpPr>
          <p:spPr bwMode="auto">
            <a:xfrm>
              <a:off x="1414" y="3039"/>
              <a:ext cx="732" cy="150"/>
            </a:xfrm>
            <a:custGeom>
              <a:avLst/>
              <a:gdLst>
                <a:gd name="T0" fmla="*/ 0 w 732"/>
                <a:gd name="T1" fmla="*/ 0 h 150"/>
                <a:gd name="T2" fmla="*/ 732 w 732"/>
                <a:gd name="T3" fmla="*/ 0 h 150"/>
                <a:gd name="T4" fmla="*/ 732 w 732"/>
                <a:gd name="T5" fmla="*/ 100 h 150"/>
                <a:gd name="T6" fmla="*/ 470 w 732"/>
                <a:gd name="T7" fmla="*/ 100 h 150"/>
                <a:gd name="T8" fmla="*/ 470 w 732"/>
                <a:gd name="T9" fmla="*/ 150 h 150"/>
                <a:gd name="T10" fmla="*/ 0 w 732"/>
                <a:gd name="T11" fmla="*/ 150 h 150"/>
                <a:gd name="T12" fmla="*/ 0 w 732"/>
                <a:gd name="T13" fmla="*/ 0 h 150"/>
                <a:gd name="T14" fmla="*/ 0 60000 65536"/>
                <a:gd name="T15" fmla="*/ 0 60000 65536"/>
                <a:gd name="T16" fmla="*/ 0 60000 65536"/>
                <a:gd name="T17" fmla="*/ 0 60000 65536"/>
                <a:gd name="T18" fmla="*/ 0 60000 65536"/>
                <a:gd name="T19" fmla="*/ 0 60000 65536"/>
                <a:gd name="T20" fmla="*/ 0 60000 65536"/>
                <a:gd name="T21" fmla="*/ 0 w 732"/>
                <a:gd name="T22" fmla="*/ 0 h 150"/>
                <a:gd name="T23" fmla="*/ 732 w 732"/>
                <a:gd name="T24" fmla="*/ 150 h 150"/>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50">
                  <a:moveTo>
                    <a:pt x="0" y="0"/>
                  </a:moveTo>
                  <a:lnTo>
                    <a:pt x="732" y="0"/>
                  </a:lnTo>
                  <a:lnTo>
                    <a:pt x="732" y="100"/>
                  </a:lnTo>
                  <a:lnTo>
                    <a:pt x="470" y="100"/>
                  </a:lnTo>
                  <a:lnTo>
                    <a:pt x="470" y="150"/>
                  </a:lnTo>
                  <a:lnTo>
                    <a:pt x="0" y="150"/>
                  </a:lnTo>
                  <a:lnTo>
                    <a:pt x="0" y="0"/>
                  </a:lnTo>
                  <a:close/>
                </a:path>
              </a:pathLst>
            </a:custGeom>
            <a:solidFill>
              <a:srgbClr val="CDCDCD"/>
            </a:solidFill>
            <a:ln w="9525">
              <a:noFill/>
              <a:round/>
              <a:headEnd/>
              <a:tailEnd/>
            </a:ln>
          </p:spPr>
          <p:txBody>
            <a:bodyPr/>
            <a:lstStyle/>
            <a:p>
              <a:endParaRPr lang="ja-JP" altLang="en-US"/>
            </a:p>
          </p:txBody>
        </p:sp>
        <p:sp>
          <p:nvSpPr>
            <p:cNvPr id="13" name="Freeform 11"/>
            <p:cNvSpPr>
              <a:spLocks/>
            </p:cNvSpPr>
            <p:nvPr/>
          </p:nvSpPr>
          <p:spPr bwMode="auto">
            <a:xfrm>
              <a:off x="1414" y="3039"/>
              <a:ext cx="732" cy="150"/>
            </a:xfrm>
            <a:custGeom>
              <a:avLst/>
              <a:gdLst>
                <a:gd name="T0" fmla="*/ 0 w 732"/>
                <a:gd name="T1" fmla="*/ 0 h 150"/>
                <a:gd name="T2" fmla="*/ 732 w 732"/>
                <a:gd name="T3" fmla="*/ 0 h 150"/>
                <a:gd name="T4" fmla="*/ 732 w 732"/>
                <a:gd name="T5" fmla="*/ 100 h 150"/>
                <a:gd name="T6" fmla="*/ 470 w 732"/>
                <a:gd name="T7" fmla="*/ 100 h 150"/>
                <a:gd name="T8" fmla="*/ 470 w 732"/>
                <a:gd name="T9" fmla="*/ 150 h 150"/>
                <a:gd name="T10" fmla="*/ 0 w 732"/>
                <a:gd name="T11" fmla="*/ 150 h 150"/>
                <a:gd name="T12" fmla="*/ 0 w 732"/>
                <a:gd name="T13" fmla="*/ 0 h 150"/>
                <a:gd name="T14" fmla="*/ 0 60000 65536"/>
                <a:gd name="T15" fmla="*/ 0 60000 65536"/>
                <a:gd name="T16" fmla="*/ 0 60000 65536"/>
                <a:gd name="T17" fmla="*/ 0 60000 65536"/>
                <a:gd name="T18" fmla="*/ 0 60000 65536"/>
                <a:gd name="T19" fmla="*/ 0 60000 65536"/>
                <a:gd name="T20" fmla="*/ 0 60000 65536"/>
                <a:gd name="T21" fmla="*/ 0 w 732"/>
                <a:gd name="T22" fmla="*/ 0 h 150"/>
                <a:gd name="T23" fmla="*/ 732 w 732"/>
                <a:gd name="T24" fmla="*/ 150 h 150"/>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50">
                  <a:moveTo>
                    <a:pt x="0" y="0"/>
                  </a:moveTo>
                  <a:lnTo>
                    <a:pt x="732" y="0"/>
                  </a:lnTo>
                  <a:lnTo>
                    <a:pt x="732" y="100"/>
                  </a:lnTo>
                  <a:lnTo>
                    <a:pt x="470" y="100"/>
                  </a:lnTo>
                  <a:lnTo>
                    <a:pt x="470" y="150"/>
                  </a:lnTo>
                  <a:lnTo>
                    <a:pt x="0" y="150"/>
                  </a:lnTo>
                  <a:lnTo>
                    <a:pt x="0" y="0"/>
                  </a:lnTo>
                  <a:close/>
                </a:path>
              </a:pathLst>
            </a:custGeom>
            <a:noFill/>
            <a:ln w="7938" cap="rnd">
              <a:solidFill>
                <a:srgbClr val="000000"/>
              </a:solidFill>
              <a:round/>
              <a:headEnd/>
              <a:tailEnd/>
            </a:ln>
          </p:spPr>
          <p:txBody>
            <a:bodyPr/>
            <a:lstStyle/>
            <a:p>
              <a:endParaRPr lang="ja-JP" altLang="en-US"/>
            </a:p>
          </p:txBody>
        </p:sp>
        <p:sp>
          <p:nvSpPr>
            <p:cNvPr id="14" name="Freeform 12"/>
            <p:cNvSpPr>
              <a:spLocks/>
            </p:cNvSpPr>
            <p:nvPr/>
          </p:nvSpPr>
          <p:spPr bwMode="auto">
            <a:xfrm>
              <a:off x="1414" y="3339"/>
              <a:ext cx="732" cy="149"/>
            </a:xfrm>
            <a:custGeom>
              <a:avLst/>
              <a:gdLst>
                <a:gd name="T0" fmla="*/ 0 w 732"/>
                <a:gd name="T1" fmla="*/ 0 h 149"/>
                <a:gd name="T2" fmla="*/ 732 w 732"/>
                <a:gd name="T3" fmla="*/ 0 h 149"/>
                <a:gd name="T4" fmla="*/ 732 w 732"/>
                <a:gd name="T5" fmla="*/ 99 h 149"/>
                <a:gd name="T6" fmla="*/ 470 w 732"/>
                <a:gd name="T7" fmla="*/ 99 h 149"/>
                <a:gd name="T8" fmla="*/ 470 w 732"/>
                <a:gd name="T9" fmla="*/ 149 h 149"/>
                <a:gd name="T10" fmla="*/ 0 w 732"/>
                <a:gd name="T11" fmla="*/ 149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rgbClr val="CDCDCD"/>
            </a:solidFill>
            <a:ln w="9525">
              <a:noFill/>
              <a:round/>
              <a:headEnd/>
              <a:tailEnd/>
            </a:ln>
          </p:spPr>
          <p:txBody>
            <a:bodyPr/>
            <a:lstStyle/>
            <a:p>
              <a:endParaRPr lang="ja-JP" altLang="en-US"/>
            </a:p>
          </p:txBody>
        </p:sp>
        <p:sp>
          <p:nvSpPr>
            <p:cNvPr id="15" name="Freeform 13"/>
            <p:cNvSpPr>
              <a:spLocks/>
            </p:cNvSpPr>
            <p:nvPr/>
          </p:nvSpPr>
          <p:spPr bwMode="auto">
            <a:xfrm>
              <a:off x="1414" y="3339"/>
              <a:ext cx="732" cy="149"/>
            </a:xfrm>
            <a:custGeom>
              <a:avLst/>
              <a:gdLst>
                <a:gd name="T0" fmla="*/ 0 w 732"/>
                <a:gd name="T1" fmla="*/ 0 h 149"/>
                <a:gd name="T2" fmla="*/ 732 w 732"/>
                <a:gd name="T3" fmla="*/ 0 h 149"/>
                <a:gd name="T4" fmla="*/ 732 w 732"/>
                <a:gd name="T5" fmla="*/ 99 h 149"/>
                <a:gd name="T6" fmla="*/ 470 w 732"/>
                <a:gd name="T7" fmla="*/ 99 h 149"/>
                <a:gd name="T8" fmla="*/ 470 w 732"/>
                <a:gd name="T9" fmla="*/ 149 h 149"/>
                <a:gd name="T10" fmla="*/ 0 w 732"/>
                <a:gd name="T11" fmla="*/ 149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noFill/>
            <a:ln w="7938" cap="rnd">
              <a:solidFill>
                <a:srgbClr val="000000"/>
              </a:solidFill>
              <a:round/>
              <a:headEnd/>
              <a:tailEnd/>
            </a:ln>
          </p:spPr>
          <p:txBody>
            <a:bodyPr/>
            <a:lstStyle/>
            <a:p>
              <a:endParaRPr lang="ja-JP" altLang="en-US"/>
            </a:p>
          </p:txBody>
        </p:sp>
        <p:sp>
          <p:nvSpPr>
            <p:cNvPr id="16" name="Line 14"/>
            <p:cNvSpPr>
              <a:spLocks noChangeShapeType="1"/>
            </p:cNvSpPr>
            <p:nvPr/>
          </p:nvSpPr>
          <p:spPr bwMode="auto">
            <a:xfrm>
              <a:off x="1435" y="2890"/>
              <a:ext cx="711" cy="1"/>
            </a:xfrm>
            <a:prstGeom prst="line">
              <a:avLst/>
            </a:prstGeom>
            <a:noFill/>
            <a:ln w="7938" cap="rnd">
              <a:solidFill>
                <a:srgbClr val="000000"/>
              </a:solidFill>
              <a:round/>
              <a:headEnd/>
              <a:tailEnd/>
            </a:ln>
          </p:spPr>
          <p:txBody>
            <a:bodyPr/>
            <a:lstStyle/>
            <a:p>
              <a:endParaRPr lang="ja-JP" altLang="en-US"/>
            </a:p>
          </p:txBody>
        </p:sp>
        <p:sp>
          <p:nvSpPr>
            <p:cNvPr id="17" name="Line 15"/>
            <p:cNvSpPr>
              <a:spLocks noChangeShapeType="1"/>
            </p:cNvSpPr>
            <p:nvPr/>
          </p:nvSpPr>
          <p:spPr bwMode="auto">
            <a:xfrm>
              <a:off x="1435" y="2940"/>
              <a:ext cx="428" cy="1"/>
            </a:xfrm>
            <a:prstGeom prst="line">
              <a:avLst/>
            </a:prstGeom>
            <a:noFill/>
            <a:ln w="7938" cap="rnd">
              <a:solidFill>
                <a:srgbClr val="000000"/>
              </a:solidFill>
              <a:round/>
              <a:headEnd/>
              <a:tailEnd/>
            </a:ln>
          </p:spPr>
          <p:txBody>
            <a:bodyPr/>
            <a:lstStyle/>
            <a:p>
              <a:endParaRPr lang="ja-JP" altLang="en-US"/>
            </a:p>
          </p:txBody>
        </p:sp>
        <p:sp>
          <p:nvSpPr>
            <p:cNvPr id="18" name="Line 16"/>
            <p:cNvSpPr>
              <a:spLocks noChangeShapeType="1"/>
            </p:cNvSpPr>
            <p:nvPr/>
          </p:nvSpPr>
          <p:spPr bwMode="auto">
            <a:xfrm>
              <a:off x="1435" y="2990"/>
              <a:ext cx="554" cy="1"/>
            </a:xfrm>
            <a:prstGeom prst="line">
              <a:avLst/>
            </a:prstGeom>
            <a:noFill/>
            <a:ln w="7938" cap="rnd">
              <a:solidFill>
                <a:srgbClr val="000000"/>
              </a:solidFill>
              <a:round/>
              <a:headEnd/>
              <a:tailEnd/>
            </a:ln>
          </p:spPr>
          <p:txBody>
            <a:bodyPr/>
            <a:lstStyle/>
            <a:p>
              <a:endParaRPr lang="ja-JP" altLang="en-US"/>
            </a:p>
          </p:txBody>
        </p:sp>
        <p:sp>
          <p:nvSpPr>
            <p:cNvPr id="19" name="Line 17"/>
            <p:cNvSpPr>
              <a:spLocks noChangeShapeType="1"/>
            </p:cNvSpPr>
            <p:nvPr/>
          </p:nvSpPr>
          <p:spPr bwMode="auto">
            <a:xfrm>
              <a:off x="1435" y="3239"/>
              <a:ext cx="606" cy="1"/>
            </a:xfrm>
            <a:prstGeom prst="line">
              <a:avLst/>
            </a:prstGeom>
            <a:noFill/>
            <a:ln w="7938" cap="rnd">
              <a:solidFill>
                <a:srgbClr val="000000"/>
              </a:solidFill>
              <a:round/>
              <a:headEnd/>
              <a:tailEnd/>
            </a:ln>
          </p:spPr>
          <p:txBody>
            <a:bodyPr/>
            <a:lstStyle/>
            <a:p>
              <a:endParaRPr lang="ja-JP" altLang="en-US"/>
            </a:p>
          </p:txBody>
        </p:sp>
        <p:sp>
          <p:nvSpPr>
            <p:cNvPr id="20" name="Line 18"/>
            <p:cNvSpPr>
              <a:spLocks noChangeShapeType="1"/>
            </p:cNvSpPr>
            <p:nvPr/>
          </p:nvSpPr>
          <p:spPr bwMode="auto">
            <a:xfrm>
              <a:off x="1435" y="3288"/>
              <a:ext cx="397" cy="1"/>
            </a:xfrm>
            <a:prstGeom prst="line">
              <a:avLst/>
            </a:prstGeom>
            <a:noFill/>
            <a:ln w="7938" cap="rnd">
              <a:solidFill>
                <a:srgbClr val="000000"/>
              </a:solidFill>
              <a:round/>
              <a:headEnd/>
              <a:tailEnd/>
            </a:ln>
          </p:spPr>
          <p:txBody>
            <a:bodyPr/>
            <a:lstStyle/>
            <a:p>
              <a:endParaRPr lang="ja-JP" altLang="en-US"/>
            </a:p>
          </p:txBody>
        </p:sp>
        <p:sp>
          <p:nvSpPr>
            <p:cNvPr id="21" name="Line 19"/>
            <p:cNvSpPr>
              <a:spLocks noChangeShapeType="1"/>
            </p:cNvSpPr>
            <p:nvPr/>
          </p:nvSpPr>
          <p:spPr bwMode="auto">
            <a:xfrm>
              <a:off x="1435" y="2840"/>
              <a:ext cx="428" cy="1"/>
            </a:xfrm>
            <a:prstGeom prst="line">
              <a:avLst/>
            </a:prstGeom>
            <a:noFill/>
            <a:ln w="7938" cap="rnd">
              <a:solidFill>
                <a:srgbClr val="000000"/>
              </a:solidFill>
              <a:round/>
              <a:headEnd/>
              <a:tailEnd/>
            </a:ln>
          </p:spPr>
          <p:txBody>
            <a:bodyPr/>
            <a:lstStyle/>
            <a:p>
              <a:endParaRPr lang="ja-JP" altLang="en-US"/>
            </a:p>
          </p:txBody>
        </p:sp>
        <p:sp>
          <p:nvSpPr>
            <p:cNvPr id="22" name="Line 20"/>
            <p:cNvSpPr>
              <a:spLocks noChangeShapeType="1"/>
            </p:cNvSpPr>
            <p:nvPr/>
          </p:nvSpPr>
          <p:spPr bwMode="auto">
            <a:xfrm>
              <a:off x="1414" y="3538"/>
              <a:ext cx="428" cy="1"/>
            </a:xfrm>
            <a:prstGeom prst="line">
              <a:avLst/>
            </a:prstGeom>
            <a:noFill/>
            <a:ln w="7938" cap="rnd">
              <a:solidFill>
                <a:srgbClr val="000000"/>
              </a:solidFill>
              <a:round/>
              <a:headEnd/>
              <a:tailEnd/>
            </a:ln>
          </p:spPr>
          <p:txBody>
            <a:bodyPr/>
            <a:lstStyle/>
            <a:p>
              <a:endParaRPr lang="ja-JP" altLang="en-US"/>
            </a:p>
          </p:txBody>
        </p:sp>
        <p:sp>
          <p:nvSpPr>
            <p:cNvPr id="23" name="Line 21"/>
            <p:cNvSpPr>
              <a:spLocks noChangeShapeType="1"/>
            </p:cNvSpPr>
            <p:nvPr/>
          </p:nvSpPr>
          <p:spPr bwMode="auto">
            <a:xfrm>
              <a:off x="1414" y="3587"/>
              <a:ext cx="554" cy="1"/>
            </a:xfrm>
            <a:prstGeom prst="line">
              <a:avLst/>
            </a:prstGeom>
            <a:noFill/>
            <a:ln w="7938" cap="rnd">
              <a:solidFill>
                <a:srgbClr val="000000"/>
              </a:solidFill>
              <a:round/>
              <a:headEnd/>
              <a:tailEnd/>
            </a:ln>
          </p:spPr>
          <p:txBody>
            <a:bodyPr/>
            <a:lstStyle/>
            <a:p>
              <a:endParaRPr lang="ja-JP" altLang="en-US"/>
            </a:p>
          </p:txBody>
        </p:sp>
      </p:grpSp>
      <p:cxnSp>
        <p:nvCxnSpPr>
          <p:cNvPr id="24" name="AutoShape 22"/>
          <p:cNvCxnSpPr>
            <a:cxnSpLocks noChangeShapeType="1"/>
          </p:cNvCxnSpPr>
          <p:nvPr/>
        </p:nvCxnSpPr>
        <p:spPr bwMode="auto">
          <a:xfrm>
            <a:off x="3265462" y="2951167"/>
            <a:ext cx="1588" cy="476250"/>
          </a:xfrm>
          <a:prstGeom prst="curvedConnector3">
            <a:avLst>
              <a:gd name="adj1" fmla="val -13431866"/>
            </a:avLst>
          </a:prstGeom>
          <a:noFill/>
          <a:ln w="9525">
            <a:solidFill>
              <a:schemeClr val="tx1"/>
            </a:solidFill>
            <a:round/>
            <a:headEnd/>
            <a:tailEnd type="triangle" w="med" len="med"/>
          </a:ln>
        </p:spPr>
      </p:cxnSp>
      <p:grpSp>
        <p:nvGrpSpPr>
          <p:cNvPr id="3" name="Group 23"/>
          <p:cNvGrpSpPr>
            <a:grpSpLocks noChangeAspect="1"/>
          </p:cNvGrpSpPr>
          <p:nvPr/>
        </p:nvGrpSpPr>
        <p:grpSpPr bwMode="auto">
          <a:xfrm>
            <a:off x="6446812" y="2290767"/>
            <a:ext cx="1368425" cy="1781175"/>
            <a:chOff x="3424" y="2704"/>
            <a:chExt cx="862" cy="1122"/>
          </a:xfrm>
        </p:grpSpPr>
        <p:sp>
          <p:nvSpPr>
            <p:cNvPr id="26" name="AutoShape 24"/>
            <p:cNvSpPr>
              <a:spLocks noChangeAspect="1" noChangeArrowheads="1"/>
            </p:cNvSpPr>
            <p:nvPr/>
          </p:nvSpPr>
          <p:spPr bwMode="auto">
            <a:xfrm>
              <a:off x="3424" y="2704"/>
              <a:ext cx="862" cy="1122"/>
            </a:xfrm>
            <a:prstGeom prst="rect">
              <a:avLst/>
            </a:prstGeom>
            <a:noFill/>
            <a:ln w="9525">
              <a:noFill/>
              <a:miter lim="800000"/>
              <a:headEnd/>
              <a:tailEnd/>
            </a:ln>
          </p:spPr>
          <p:txBody>
            <a:bodyPr/>
            <a:lstStyle/>
            <a:p>
              <a:endParaRPr lang="ja-JP" altLang="en-US"/>
            </a:p>
          </p:txBody>
        </p:sp>
        <p:sp>
          <p:nvSpPr>
            <p:cNvPr id="27" name="Freeform 25"/>
            <p:cNvSpPr>
              <a:spLocks/>
            </p:cNvSpPr>
            <p:nvPr/>
          </p:nvSpPr>
          <p:spPr bwMode="auto">
            <a:xfrm>
              <a:off x="3436" y="2715"/>
              <a:ext cx="833" cy="1094"/>
            </a:xfrm>
            <a:custGeom>
              <a:avLst/>
              <a:gdLst>
                <a:gd name="T0" fmla="*/ 0 w 833"/>
                <a:gd name="T1" fmla="*/ 0 h 1094"/>
                <a:gd name="T2" fmla="*/ 0 w 833"/>
                <a:gd name="T3" fmla="*/ 1094 h 1094"/>
                <a:gd name="T4" fmla="*/ 833 w 833"/>
                <a:gd name="T5" fmla="*/ 1094 h 1094"/>
                <a:gd name="T6" fmla="*/ 833 w 833"/>
                <a:gd name="T7" fmla="*/ 199 h 1094"/>
                <a:gd name="T8" fmla="*/ 624 w 833"/>
                <a:gd name="T9" fmla="*/ 0 h 1094"/>
                <a:gd name="T10" fmla="*/ 0 w 833"/>
                <a:gd name="T11" fmla="*/ 0 h 1094"/>
                <a:gd name="T12" fmla="*/ 0 60000 65536"/>
                <a:gd name="T13" fmla="*/ 0 60000 65536"/>
                <a:gd name="T14" fmla="*/ 0 60000 65536"/>
                <a:gd name="T15" fmla="*/ 0 60000 65536"/>
                <a:gd name="T16" fmla="*/ 0 60000 65536"/>
                <a:gd name="T17" fmla="*/ 0 60000 65536"/>
                <a:gd name="T18" fmla="*/ 0 w 833"/>
                <a:gd name="T19" fmla="*/ 0 h 1094"/>
                <a:gd name="T20" fmla="*/ 833 w 833"/>
                <a:gd name="T21" fmla="*/ 1094 h 1094"/>
              </a:gdLst>
              <a:ahLst/>
              <a:cxnLst>
                <a:cxn ang="T12">
                  <a:pos x="T0" y="T1"/>
                </a:cxn>
                <a:cxn ang="T13">
                  <a:pos x="T2" y="T3"/>
                </a:cxn>
                <a:cxn ang="T14">
                  <a:pos x="T4" y="T5"/>
                </a:cxn>
                <a:cxn ang="T15">
                  <a:pos x="T6" y="T7"/>
                </a:cxn>
                <a:cxn ang="T16">
                  <a:pos x="T8" y="T9"/>
                </a:cxn>
                <a:cxn ang="T17">
                  <a:pos x="T10" y="T11"/>
                </a:cxn>
              </a:cxnLst>
              <a:rect l="T18" t="T19" r="T20" b="T21"/>
              <a:pathLst>
                <a:path w="833" h="1094">
                  <a:moveTo>
                    <a:pt x="0" y="0"/>
                  </a:moveTo>
                  <a:lnTo>
                    <a:pt x="0" y="1094"/>
                  </a:lnTo>
                  <a:lnTo>
                    <a:pt x="833" y="1094"/>
                  </a:lnTo>
                  <a:lnTo>
                    <a:pt x="833" y="199"/>
                  </a:lnTo>
                  <a:lnTo>
                    <a:pt x="624" y="0"/>
                  </a:lnTo>
                  <a:lnTo>
                    <a:pt x="0" y="0"/>
                  </a:lnTo>
                  <a:close/>
                </a:path>
              </a:pathLst>
            </a:custGeom>
            <a:solidFill>
              <a:srgbClr val="FFFFFF"/>
            </a:solidFill>
            <a:ln w="9525">
              <a:solidFill>
                <a:srgbClr val="000000"/>
              </a:solidFill>
              <a:round/>
              <a:headEnd/>
              <a:tailEnd/>
            </a:ln>
          </p:spPr>
          <p:txBody>
            <a:bodyPr/>
            <a:lstStyle/>
            <a:p>
              <a:endParaRPr lang="ja-JP" altLang="en-US"/>
            </a:p>
          </p:txBody>
        </p:sp>
        <p:sp>
          <p:nvSpPr>
            <p:cNvPr id="28" name="Freeform 26"/>
            <p:cNvSpPr>
              <a:spLocks/>
            </p:cNvSpPr>
            <p:nvPr/>
          </p:nvSpPr>
          <p:spPr bwMode="auto">
            <a:xfrm>
              <a:off x="4060" y="2715"/>
              <a:ext cx="209" cy="199"/>
            </a:xfrm>
            <a:custGeom>
              <a:avLst/>
              <a:gdLst>
                <a:gd name="T0" fmla="*/ 0 w 209"/>
                <a:gd name="T1" fmla="*/ 0 h 199"/>
                <a:gd name="T2" fmla="*/ 209 w 209"/>
                <a:gd name="T3" fmla="*/ 199 h 199"/>
                <a:gd name="T4" fmla="*/ 0 w 209"/>
                <a:gd name="T5" fmla="*/ 199 h 199"/>
                <a:gd name="T6" fmla="*/ 0 w 209"/>
                <a:gd name="T7" fmla="*/ 0 h 199"/>
                <a:gd name="T8" fmla="*/ 0 60000 65536"/>
                <a:gd name="T9" fmla="*/ 0 60000 65536"/>
                <a:gd name="T10" fmla="*/ 0 60000 65536"/>
                <a:gd name="T11" fmla="*/ 0 60000 65536"/>
                <a:gd name="T12" fmla="*/ 0 w 209"/>
                <a:gd name="T13" fmla="*/ 0 h 199"/>
                <a:gd name="T14" fmla="*/ 209 w 209"/>
                <a:gd name="T15" fmla="*/ 199 h 199"/>
              </a:gdLst>
              <a:ahLst/>
              <a:cxnLst>
                <a:cxn ang="T8">
                  <a:pos x="T0" y="T1"/>
                </a:cxn>
                <a:cxn ang="T9">
                  <a:pos x="T2" y="T3"/>
                </a:cxn>
                <a:cxn ang="T10">
                  <a:pos x="T4" y="T5"/>
                </a:cxn>
                <a:cxn ang="T11">
                  <a:pos x="T6" y="T7"/>
                </a:cxn>
              </a:cxnLst>
              <a:rect l="T12" t="T13" r="T14" b="T15"/>
              <a:pathLst>
                <a:path w="209" h="199">
                  <a:moveTo>
                    <a:pt x="0" y="0"/>
                  </a:moveTo>
                  <a:lnTo>
                    <a:pt x="209" y="199"/>
                  </a:lnTo>
                  <a:lnTo>
                    <a:pt x="0" y="199"/>
                  </a:lnTo>
                  <a:lnTo>
                    <a:pt x="0" y="0"/>
                  </a:lnTo>
                  <a:close/>
                </a:path>
              </a:pathLst>
            </a:custGeom>
            <a:solidFill>
              <a:srgbClr val="FFFFFF"/>
            </a:solidFill>
            <a:ln w="9525">
              <a:solidFill>
                <a:srgbClr val="000000"/>
              </a:solidFill>
              <a:round/>
              <a:headEnd/>
              <a:tailEnd/>
            </a:ln>
          </p:spPr>
          <p:txBody>
            <a:bodyPr/>
            <a:lstStyle/>
            <a:p>
              <a:endParaRPr lang="ja-JP" altLang="en-US"/>
            </a:p>
          </p:txBody>
        </p:sp>
        <p:sp>
          <p:nvSpPr>
            <p:cNvPr id="29" name="Freeform 27"/>
            <p:cNvSpPr>
              <a:spLocks/>
            </p:cNvSpPr>
            <p:nvPr/>
          </p:nvSpPr>
          <p:spPr bwMode="auto">
            <a:xfrm>
              <a:off x="3488" y="3014"/>
              <a:ext cx="729" cy="149"/>
            </a:xfrm>
            <a:custGeom>
              <a:avLst/>
              <a:gdLst>
                <a:gd name="T0" fmla="*/ 0 w 729"/>
                <a:gd name="T1" fmla="*/ 0 h 149"/>
                <a:gd name="T2" fmla="*/ 729 w 729"/>
                <a:gd name="T3" fmla="*/ 0 h 149"/>
                <a:gd name="T4" fmla="*/ 729 w 729"/>
                <a:gd name="T5" fmla="*/ 99 h 149"/>
                <a:gd name="T6" fmla="*/ 468 w 729"/>
                <a:gd name="T7" fmla="*/ 99 h 149"/>
                <a:gd name="T8" fmla="*/ 468 w 729"/>
                <a:gd name="T9" fmla="*/ 149 h 149"/>
                <a:gd name="T10" fmla="*/ 0 w 729"/>
                <a:gd name="T11" fmla="*/ 149 h 149"/>
                <a:gd name="T12" fmla="*/ 0 w 729"/>
                <a:gd name="T13" fmla="*/ 0 h 149"/>
                <a:gd name="T14" fmla="*/ 0 60000 65536"/>
                <a:gd name="T15" fmla="*/ 0 60000 65536"/>
                <a:gd name="T16" fmla="*/ 0 60000 65536"/>
                <a:gd name="T17" fmla="*/ 0 60000 65536"/>
                <a:gd name="T18" fmla="*/ 0 60000 65536"/>
                <a:gd name="T19" fmla="*/ 0 60000 65536"/>
                <a:gd name="T20" fmla="*/ 0 60000 65536"/>
                <a:gd name="T21" fmla="*/ 0 w 729"/>
                <a:gd name="T22" fmla="*/ 0 h 149"/>
                <a:gd name="T23" fmla="*/ 729 w 729"/>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29" h="149">
                  <a:moveTo>
                    <a:pt x="0" y="0"/>
                  </a:moveTo>
                  <a:lnTo>
                    <a:pt x="729" y="0"/>
                  </a:lnTo>
                  <a:lnTo>
                    <a:pt x="729" y="99"/>
                  </a:lnTo>
                  <a:lnTo>
                    <a:pt x="468" y="99"/>
                  </a:lnTo>
                  <a:lnTo>
                    <a:pt x="468" y="149"/>
                  </a:lnTo>
                  <a:lnTo>
                    <a:pt x="0" y="149"/>
                  </a:lnTo>
                  <a:lnTo>
                    <a:pt x="0" y="0"/>
                  </a:lnTo>
                  <a:close/>
                </a:path>
              </a:pathLst>
            </a:custGeom>
            <a:solidFill>
              <a:srgbClr val="CDCDCD"/>
            </a:solidFill>
            <a:ln w="9525">
              <a:solidFill>
                <a:srgbClr val="000000"/>
              </a:solidFill>
              <a:round/>
              <a:headEnd/>
              <a:tailEnd/>
            </a:ln>
          </p:spPr>
          <p:txBody>
            <a:bodyPr/>
            <a:lstStyle/>
            <a:p>
              <a:endParaRPr lang="ja-JP" altLang="en-US"/>
            </a:p>
          </p:txBody>
        </p:sp>
        <p:sp>
          <p:nvSpPr>
            <p:cNvPr id="30" name="Line 28"/>
            <p:cNvSpPr>
              <a:spLocks noChangeShapeType="1"/>
            </p:cNvSpPr>
            <p:nvPr/>
          </p:nvSpPr>
          <p:spPr bwMode="auto">
            <a:xfrm>
              <a:off x="3488" y="3262"/>
              <a:ext cx="705" cy="1"/>
            </a:xfrm>
            <a:prstGeom prst="line">
              <a:avLst/>
            </a:prstGeom>
            <a:noFill/>
            <a:ln w="9525">
              <a:solidFill>
                <a:srgbClr val="000000"/>
              </a:solidFill>
              <a:round/>
              <a:headEnd/>
              <a:tailEnd/>
            </a:ln>
          </p:spPr>
          <p:txBody>
            <a:bodyPr/>
            <a:lstStyle/>
            <a:p>
              <a:endParaRPr lang="ja-JP" altLang="en-US"/>
            </a:p>
          </p:txBody>
        </p:sp>
        <p:sp>
          <p:nvSpPr>
            <p:cNvPr id="31" name="Line 29"/>
            <p:cNvSpPr>
              <a:spLocks noChangeShapeType="1"/>
            </p:cNvSpPr>
            <p:nvPr/>
          </p:nvSpPr>
          <p:spPr bwMode="auto">
            <a:xfrm>
              <a:off x="3488" y="3312"/>
              <a:ext cx="428" cy="1"/>
            </a:xfrm>
            <a:prstGeom prst="line">
              <a:avLst/>
            </a:prstGeom>
            <a:noFill/>
            <a:ln w="9525">
              <a:solidFill>
                <a:srgbClr val="000000"/>
              </a:solidFill>
              <a:round/>
              <a:headEnd/>
              <a:tailEnd/>
            </a:ln>
          </p:spPr>
          <p:txBody>
            <a:bodyPr/>
            <a:lstStyle/>
            <a:p>
              <a:endParaRPr lang="ja-JP" altLang="en-US"/>
            </a:p>
          </p:txBody>
        </p:sp>
        <p:sp>
          <p:nvSpPr>
            <p:cNvPr id="32" name="Line 30"/>
            <p:cNvSpPr>
              <a:spLocks noChangeShapeType="1"/>
            </p:cNvSpPr>
            <p:nvPr/>
          </p:nvSpPr>
          <p:spPr bwMode="auto">
            <a:xfrm>
              <a:off x="3488" y="3362"/>
              <a:ext cx="549" cy="1"/>
            </a:xfrm>
            <a:prstGeom prst="line">
              <a:avLst/>
            </a:prstGeom>
            <a:noFill/>
            <a:ln w="9525">
              <a:solidFill>
                <a:srgbClr val="000000"/>
              </a:solidFill>
              <a:round/>
              <a:headEnd/>
              <a:tailEnd/>
            </a:ln>
          </p:spPr>
          <p:txBody>
            <a:bodyPr/>
            <a:lstStyle/>
            <a:p>
              <a:endParaRPr lang="ja-JP" altLang="en-US"/>
            </a:p>
          </p:txBody>
        </p:sp>
        <p:sp>
          <p:nvSpPr>
            <p:cNvPr id="33" name="Line 31"/>
            <p:cNvSpPr>
              <a:spLocks noChangeShapeType="1"/>
            </p:cNvSpPr>
            <p:nvPr/>
          </p:nvSpPr>
          <p:spPr bwMode="auto">
            <a:xfrm>
              <a:off x="3488" y="3212"/>
              <a:ext cx="428" cy="1"/>
            </a:xfrm>
            <a:prstGeom prst="line">
              <a:avLst/>
            </a:prstGeom>
            <a:noFill/>
            <a:ln w="9525">
              <a:solidFill>
                <a:srgbClr val="000000"/>
              </a:solidFill>
              <a:round/>
              <a:headEnd/>
              <a:tailEnd/>
            </a:ln>
          </p:spPr>
          <p:txBody>
            <a:bodyPr/>
            <a:lstStyle/>
            <a:p>
              <a:endParaRPr lang="ja-JP" altLang="en-US"/>
            </a:p>
          </p:txBody>
        </p:sp>
        <p:sp>
          <p:nvSpPr>
            <p:cNvPr id="34" name="Line 32"/>
            <p:cNvSpPr>
              <a:spLocks noChangeShapeType="1"/>
            </p:cNvSpPr>
            <p:nvPr/>
          </p:nvSpPr>
          <p:spPr bwMode="auto">
            <a:xfrm>
              <a:off x="3488" y="2914"/>
              <a:ext cx="428" cy="1"/>
            </a:xfrm>
            <a:prstGeom prst="line">
              <a:avLst/>
            </a:prstGeom>
            <a:noFill/>
            <a:ln w="9525">
              <a:solidFill>
                <a:srgbClr val="000000"/>
              </a:solidFill>
              <a:round/>
              <a:headEnd/>
              <a:tailEnd/>
            </a:ln>
          </p:spPr>
          <p:txBody>
            <a:bodyPr/>
            <a:lstStyle/>
            <a:p>
              <a:endParaRPr lang="ja-JP" altLang="en-US"/>
            </a:p>
          </p:txBody>
        </p:sp>
        <p:sp>
          <p:nvSpPr>
            <p:cNvPr id="35" name="Line 33"/>
            <p:cNvSpPr>
              <a:spLocks noChangeShapeType="1"/>
            </p:cNvSpPr>
            <p:nvPr/>
          </p:nvSpPr>
          <p:spPr bwMode="auto">
            <a:xfrm>
              <a:off x="3488" y="2964"/>
              <a:ext cx="549" cy="1"/>
            </a:xfrm>
            <a:prstGeom prst="line">
              <a:avLst/>
            </a:prstGeom>
            <a:noFill/>
            <a:ln w="9525">
              <a:solidFill>
                <a:srgbClr val="000000"/>
              </a:solidFill>
              <a:round/>
              <a:headEnd/>
              <a:tailEnd/>
            </a:ln>
          </p:spPr>
          <p:txBody>
            <a:bodyPr/>
            <a:lstStyle/>
            <a:p>
              <a:endParaRPr lang="ja-JP" altLang="en-US"/>
            </a:p>
          </p:txBody>
        </p:sp>
      </p:grpSp>
      <p:cxnSp>
        <p:nvCxnSpPr>
          <p:cNvPr id="36" name="AutoShape 34"/>
          <p:cNvCxnSpPr>
            <a:cxnSpLocks noChangeShapeType="1"/>
          </p:cNvCxnSpPr>
          <p:nvPr/>
        </p:nvCxnSpPr>
        <p:spPr bwMode="auto">
          <a:xfrm flipV="1">
            <a:off x="4427512" y="2862267"/>
            <a:ext cx="2162175" cy="247650"/>
          </a:xfrm>
          <a:prstGeom prst="curvedConnector3">
            <a:avLst>
              <a:gd name="adj1" fmla="val 50000"/>
            </a:avLst>
          </a:prstGeom>
          <a:noFill/>
          <a:ln w="9525">
            <a:solidFill>
              <a:schemeClr val="tx1"/>
            </a:solidFill>
            <a:round/>
            <a:headEnd/>
            <a:tailEnd type="triangle" w="med" len="med"/>
          </a:ln>
        </p:spPr>
      </p:cxnSp>
      <p:sp>
        <p:nvSpPr>
          <p:cNvPr id="37" name="Rectangle 35"/>
          <p:cNvSpPr>
            <a:spLocks noChangeArrowheads="1"/>
          </p:cNvSpPr>
          <p:nvPr/>
        </p:nvSpPr>
        <p:spPr bwMode="auto">
          <a:xfrm>
            <a:off x="1000100" y="2828930"/>
            <a:ext cx="2111375" cy="396875"/>
          </a:xfrm>
          <a:prstGeom prst="rect">
            <a:avLst/>
          </a:prstGeom>
          <a:noFill/>
          <a:ln w="9525" algn="ctr">
            <a:noFill/>
            <a:miter lim="800000"/>
            <a:headEnd/>
            <a:tailEnd/>
          </a:ln>
        </p:spPr>
        <p:txBody>
          <a:bodyPr wrap="none">
            <a:spAutoFit/>
          </a:bodyPr>
          <a:lstStyle/>
          <a:p>
            <a:r>
              <a:rPr lang="ja-JP" altLang="en-US" sz="2000">
                <a:ea typeface="MS UI Gothic" pitchFamily="50" charset="-128"/>
              </a:rPr>
              <a:t>コピーアンドペースト</a:t>
            </a:r>
            <a:endParaRPr lang="ja-JP" altLang="en-US"/>
          </a:p>
        </p:txBody>
      </p:sp>
      <p:sp>
        <p:nvSpPr>
          <p:cNvPr id="38" name="Rectangle 36"/>
          <p:cNvSpPr>
            <a:spLocks noChangeArrowheads="1"/>
          </p:cNvSpPr>
          <p:nvPr/>
        </p:nvSpPr>
        <p:spPr bwMode="auto">
          <a:xfrm>
            <a:off x="4946625" y="3005142"/>
            <a:ext cx="1422400" cy="701675"/>
          </a:xfrm>
          <a:prstGeom prst="rect">
            <a:avLst/>
          </a:prstGeom>
          <a:noFill/>
          <a:ln w="9525" algn="ctr">
            <a:noFill/>
            <a:miter lim="800000"/>
            <a:headEnd/>
            <a:tailEnd/>
          </a:ln>
        </p:spPr>
        <p:txBody>
          <a:bodyPr>
            <a:spAutoFit/>
          </a:bodyPr>
          <a:lstStyle/>
          <a:p>
            <a:r>
              <a:rPr lang="ja-JP" altLang="en-US" sz="2000">
                <a:ea typeface="MS UI Gothic" pitchFamily="50" charset="-128"/>
              </a:rPr>
              <a:t>コピーアンドペースト</a:t>
            </a:r>
            <a:endParaRPr lang="ja-JP" altLang="en-US"/>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共有</a:t>
            </a:r>
            <a:r>
              <a:rPr lang="ja-JP" altLang="en-US" dirty="0" smtClean="0"/>
              <a:t>変数を介したデータ依存関係</a:t>
            </a:r>
            <a:endParaRPr kumimoji="1" lang="ja-JP" altLang="en-US" dirty="0"/>
          </a:p>
        </p:txBody>
      </p:sp>
      <p:sp>
        <p:nvSpPr>
          <p:cNvPr id="3" name="コンテンツ プレースホルダー 2"/>
          <p:cNvSpPr>
            <a:spLocks noGrp="1"/>
          </p:cNvSpPr>
          <p:nvPr>
            <p:ph idx="1"/>
          </p:nvPr>
        </p:nvSpPr>
        <p:spPr>
          <a:xfrm>
            <a:off x="457200" y="1124744"/>
            <a:ext cx="8229600" cy="4525963"/>
          </a:xfrm>
        </p:spPr>
        <p:txBody>
          <a:bodyPr/>
          <a:lstStyle/>
          <a:p>
            <a:r>
              <a:rPr kumimoji="1" lang="ja-JP" altLang="en-US" sz="2400" dirty="0" smtClean="0"/>
              <a:t>メソッド呼び出し元→メソッド呼び出し先</a:t>
            </a:r>
            <a:endParaRPr kumimoji="1" lang="en-US" altLang="ja-JP" sz="2400" dirty="0" smtClean="0"/>
          </a:p>
          <a:p>
            <a:pPr lvl="1"/>
            <a:r>
              <a:rPr lang="en-US" altLang="ja-JP" sz="2000" dirty="0" smtClean="0"/>
              <a:t>SRC(C,V</a:t>
            </a:r>
            <a:r>
              <a:rPr lang="en-US" altLang="ja-JP" sz="2000" baseline="-25000" dirty="0" smtClean="0"/>
              <a:t>1</a:t>
            </a:r>
            <a:r>
              <a:rPr lang="en-US" altLang="ja-JP" sz="2000" dirty="0" smtClean="0"/>
              <a:t>)</a:t>
            </a:r>
            <a:r>
              <a:rPr lang="ja-JP" altLang="en-US" sz="2000" dirty="0" smtClean="0"/>
              <a:t>：メソッド呼び出し</a:t>
            </a:r>
            <a:r>
              <a:rPr lang="en-US" altLang="ja-JP" sz="2000" dirty="0" smtClean="0"/>
              <a:t>C</a:t>
            </a:r>
            <a:r>
              <a:rPr lang="ja-JP" altLang="en-US" sz="2000" dirty="0" smtClean="0"/>
              <a:t>が実行される直前における共有変数</a:t>
            </a:r>
            <a:r>
              <a:rPr lang="en-US" altLang="ja-JP" sz="2000" dirty="0" smtClean="0"/>
              <a:t>V</a:t>
            </a:r>
            <a:r>
              <a:rPr lang="en-US" altLang="ja-JP" sz="2000" baseline="-25000" dirty="0" smtClean="0"/>
              <a:t>1</a:t>
            </a:r>
            <a:r>
              <a:rPr lang="ja-JP" altLang="en-US" sz="2000" dirty="0" smtClean="0"/>
              <a:t>の値を決定した頂点の集合</a:t>
            </a:r>
            <a:endParaRPr lang="en-US" altLang="ja-JP" sz="2000" dirty="0" smtClean="0"/>
          </a:p>
          <a:p>
            <a:pPr lvl="1"/>
            <a:r>
              <a:rPr kumimoji="1" lang="en-US" altLang="ja-JP" sz="2000" dirty="0" smtClean="0"/>
              <a:t>DES(M,V</a:t>
            </a:r>
            <a:r>
              <a:rPr kumimoji="1" lang="en-US" altLang="ja-JP" sz="2000" baseline="-25000" dirty="0" smtClean="0"/>
              <a:t>2</a:t>
            </a:r>
            <a:r>
              <a:rPr kumimoji="1" lang="en-US" altLang="ja-JP" sz="2000" dirty="0" smtClean="0"/>
              <a:t>)</a:t>
            </a:r>
            <a:r>
              <a:rPr kumimoji="1" lang="ja-JP" altLang="en-US" sz="2000" dirty="0" smtClean="0"/>
              <a:t>：メソッド</a:t>
            </a:r>
            <a:r>
              <a:rPr kumimoji="1" lang="en-US" altLang="ja-JP" sz="2000" dirty="0" smtClean="0"/>
              <a:t>M</a:t>
            </a:r>
            <a:r>
              <a:rPr kumimoji="1" lang="ja-JP" altLang="en-US" sz="2000" dirty="0" smtClean="0"/>
              <a:t>において，共有変数</a:t>
            </a:r>
            <a:r>
              <a:rPr kumimoji="1" lang="en-US" altLang="ja-JP" sz="2000" dirty="0" smtClean="0"/>
              <a:t>V</a:t>
            </a:r>
            <a:r>
              <a:rPr kumimoji="1" lang="en-US" altLang="ja-JP" sz="2000" baseline="-25000" dirty="0" smtClean="0"/>
              <a:t>2</a:t>
            </a:r>
            <a:r>
              <a:rPr kumimoji="1" lang="ja-JP" altLang="en-US" sz="2000" dirty="0" smtClean="0"/>
              <a:t>を再定義すること無く参照している頂点の集合</a:t>
            </a:r>
            <a:endParaRPr kumimoji="1" lang="en-US" altLang="ja-JP" sz="2000" dirty="0" smtClean="0"/>
          </a:p>
          <a:p>
            <a:pPr lvl="1"/>
            <a:r>
              <a:rPr lang="ja-JP" altLang="en-US" sz="2000" dirty="0" smtClean="0"/>
              <a:t>条件：メソッド</a:t>
            </a:r>
            <a:r>
              <a:rPr lang="en-US" altLang="ja-JP" sz="2000" dirty="0" smtClean="0"/>
              <a:t>M</a:t>
            </a:r>
            <a:r>
              <a:rPr lang="ja-JP" altLang="en-US" sz="2000" dirty="0" smtClean="0"/>
              <a:t>はメソッド呼び出し</a:t>
            </a:r>
            <a:r>
              <a:rPr lang="en-US" altLang="ja-JP" sz="2000" dirty="0" smtClean="0"/>
              <a:t>C</a:t>
            </a:r>
            <a:r>
              <a:rPr lang="ja-JP" altLang="en-US" sz="2000" dirty="0" smtClean="0"/>
              <a:t>において呼び出される可能性があり，共有変数</a:t>
            </a:r>
            <a:r>
              <a:rPr lang="en-US" altLang="ja-JP" sz="2000" dirty="0" smtClean="0"/>
              <a:t>V</a:t>
            </a:r>
            <a:r>
              <a:rPr lang="en-US" altLang="ja-JP" sz="2000" baseline="-25000" dirty="0" smtClean="0"/>
              <a:t>1</a:t>
            </a:r>
            <a:r>
              <a:rPr lang="ja-JP" altLang="en-US" sz="2000" dirty="0" smtClean="0"/>
              <a:t>と</a:t>
            </a:r>
            <a:r>
              <a:rPr lang="en-US" altLang="ja-JP" sz="2000" dirty="0" smtClean="0"/>
              <a:t>V</a:t>
            </a:r>
            <a:r>
              <a:rPr lang="en-US" altLang="ja-JP" sz="2000" baseline="-25000" dirty="0" smtClean="0"/>
              <a:t>2</a:t>
            </a:r>
            <a:r>
              <a:rPr lang="ja-JP" altLang="en-US" sz="2000" dirty="0" smtClean="0"/>
              <a:t>は同じ変数である</a:t>
            </a:r>
            <a:endParaRPr lang="en-US" altLang="ja-JP" sz="2000" dirty="0" smtClean="0"/>
          </a:p>
          <a:p>
            <a:pPr lvl="1"/>
            <a:endParaRPr lang="en-US" altLang="ja-JP" sz="2000" dirty="0" smtClean="0"/>
          </a:p>
          <a:p>
            <a:r>
              <a:rPr kumimoji="1" lang="ja-JP" altLang="en-US" sz="2400" dirty="0"/>
              <a:t>メソッド</a:t>
            </a:r>
            <a:r>
              <a:rPr kumimoji="1" lang="ja-JP" altLang="en-US" sz="2400" dirty="0" smtClean="0"/>
              <a:t>呼び出し先→メソッド呼び出し元</a:t>
            </a:r>
            <a:endParaRPr kumimoji="1" lang="en-US" altLang="ja-JP" sz="2400" dirty="0" smtClean="0"/>
          </a:p>
          <a:p>
            <a:pPr lvl="1"/>
            <a:r>
              <a:rPr lang="en-US" altLang="ja-JP" sz="2000" dirty="0" smtClean="0"/>
              <a:t>SRC(M, V</a:t>
            </a:r>
            <a:r>
              <a:rPr lang="en-US" altLang="ja-JP" sz="2000" baseline="-25000" dirty="0" smtClean="0"/>
              <a:t>1</a:t>
            </a:r>
            <a:r>
              <a:rPr lang="en-US" altLang="ja-JP" sz="2000" dirty="0" smtClean="0"/>
              <a:t>)</a:t>
            </a:r>
            <a:r>
              <a:rPr lang="ja-JP" altLang="en-US" sz="2000" dirty="0" smtClean="0"/>
              <a:t>：メソッド</a:t>
            </a:r>
            <a:r>
              <a:rPr lang="en-US" altLang="ja-JP" sz="2000" dirty="0" smtClean="0"/>
              <a:t>M</a:t>
            </a:r>
            <a:r>
              <a:rPr lang="ja-JP" altLang="en-US" sz="2000" dirty="0" smtClean="0"/>
              <a:t>において，共有変数</a:t>
            </a:r>
            <a:r>
              <a:rPr lang="en-US" altLang="ja-JP" sz="2000" dirty="0" smtClean="0"/>
              <a:t>V</a:t>
            </a:r>
            <a:r>
              <a:rPr lang="en-US" altLang="ja-JP" sz="2000" baseline="-25000" dirty="0" smtClean="0"/>
              <a:t>1</a:t>
            </a:r>
            <a:r>
              <a:rPr lang="ja-JP" altLang="en-US" sz="2000" dirty="0" smtClean="0"/>
              <a:t>に対して代入処理を行なっている頂点のうち，そのメソッド内で</a:t>
            </a:r>
            <a:r>
              <a:rPr lang="en-US" altLang="ja-JP" sz="2000" dirty="0" smtClean="0"/>
              <a:t>V</a:t>
            </a:r>
            <a:r>
              <a:rPr lang="en-US" altLang="ja-JP" sz="2000" baseline="-25000" dirty="0" smtClean="0"/>
              <a:t>1</a:t>
            </a:r>
            <a:r>
              <a:rPr lang="ja-JP" altLang="en-US" sz="2000" dirty="0" smtClean="0"/>
              <a:t>が再定義されていない頂点の集合</a:t>
            </a:r>
            <a:endParaRPr lang="en-US" altLang="ja-JP" sz="2000" dirty="0" smtClean="0"/>
          </a:p>
          <a:p>
            <a:pPr lvl="1"/>
            <a:r>
              <a:rPr kumimoji="1" lang="en-US" altLang="ja-JP" sz="2000" dirty="0" smtClean="0"/>
              <a:t>DES(C,V</a:t>
            </a:r>
            <a:r>
              <a:rPr kumimoji="1" lang="en-US" altLang="ja-JP" sz="2000" baseline="-25000" dirty="0" smtClean="0"/>
              <a:t>2</a:t>
            </a:r>
            <a:r>
              <a:rPr kumimoji="1" lang="en-US" altLang="ja-JP" sz="2000" dirty="0" smtClean="0"/>
              <a:t>)</a:t>
            </a:r>
            <a:r>
              <a:rPr kumimoji="1" lang="ja-JP" altLang="en-US" sz="2000" dirty="0" smtClean="0"/>
              <a:t>：メソッド呼び出し</a:t>
            </a:r>
            <a:r>
              <a:rPr kumimoji="1" lang="en-US" altLang="ja-JP" sz="2000" dirty="0" smtClean="0"/>
              <a:t>C</a:t>
            </a:r>
            <a:r>
              <a:rPr kumimoji="1" lang="ja-JP" altLang="en-US" sz="2000" dirty="0" smtClean="0"/>
              <a:t>が実行された後に，共有変数</a:t>
            </a:r>
            <a:r>
              <a:rPr lang="en-US" altLang="ja-JP" sz="2000" dirty="0" smtClean="0"/>
              <a:t>V</a:t>
            </a:r>
            <a:r>
              <a:rPr lang="en-US" altLang="ja-JP" sz="2000" baseline="-25000" dirty="0" smtClean="0"/>
              <a:t>2</a:t>
            </a:r>
            <a:r>
              <a:rPr lang="ja-JP" altLang="en-US" sz="2000" dirty="0" smtClean="0"/>
              <a:t>を再定義すること無く参照している頂点の集合</a:t>
            </a:r>
            <a:endParaRPr lang="en-US" altLang="ja-JP" sz="2000" dirty="0" smtClean="0"/>
          </a:p>
          <a:p>
            <a:pPr lvl="1"/>
            <a:r>
              <a:rPr kumimoji="1" lang="ja-JP" altLang="en-US" sz="2000" dirty="0" smtClean="0"/>
              <a:t>条件：メソッド</a:t>
            </a:r>
            <a:r>
              <a:rPr kumimoji="1" lang="en-US" altLang="ja-JP" sz="2000" dirty="0" smtClean="0"/>
              <a:t>M</a:t>
            </a:r>
            <a:r>
              <a:rPr kumimoji="1" lang="ja-JP" altLang="en-US" sz="2000" dirty="0" smtClean="0"/>
              <a:t>はメソッド呼び出し</a:t>
            </a:r>
            <a:r>
              <a:rPr kumimoji="1" lang="en-US" altLang="ja-JP" sz="2000" dirty="0" smtClean="0"/>
              <a:t>C</a:t>
            </a:r>
            <a:r>
              <a:rPr kumimoji="1" lang="ja-JP" altLang="en-US" sz="2000" dirty="0" smtClean="0"/>
              <a:t>において呼び出される可能性があり，共有変数</a:t>
            </a:r>
            <a:r>
              <a:rPr lang="en-US" altLang="ja-JP" sz="2000" dirty="0" smtClean="0"/>
              <a:t>V</a:t>
            </a:r>
            <a:r>
              <a:rPr lang="en-US" altLang="ja-JP" sz="2000" baseline="-25000" dirty="0" smtClean="0"/>
              <a:t>1</a:t>
            </a:r>
            <a:r>
              <a:rPr lang="ja-JP" altLang="en-US" sz="2000" dirty="0" smtClean="0"/>
              <a:t>と</a:t>
            </a:r>
            <a:r>
              <a:rPr lang="en-US" altLang="ja-JP" sz="2000" dirty="0" smtClean="0"/>
              <a:t>V</a:t>
            </a:r>
            <a:r>
              <a:rPr lang="en-US" altLang="ja-JP" sz="2000" baseline="-25000" dirty="0" smtClean="0"/>
              <a:t>2</a:t>
            </a:r>
            <a:r>
              <a:rPr lang="ja-JP" altLang="en-US" sz="2000" dirty="0" smtClean="0"/>
              <a:t>は同じ変数である</a:t>
            </a:r>
            <a:endParaRPr kumimoji="1" lang="ja-JP" altLang="en-US" sz="2000" dirty="0"/>
          </a:p>
        </p:txBody>
      </p:sp>
      <p:sp>
        <p:nvSpPr>
          <p:cNvPr id="4" name="スライド番号プレースホルダー 3"/>
          <p:cNvSpPr>
            <a:spLocks noGrp="1"/>
          </p:cNvSpPr>
          <p:nvPr>
            <p:ph type="sldNum" sz="quarter" idx="12"/>
          </p:nvPr>
        </p:nvSpPr>
        <p:spPr/>
        <p:txBody>
          <a:bodyPr/>
          <a:lstStyle/>
          <a:p>
            <a:fld id="{487D7C85-7EC1-4C48-83E8-12241FCB48DE}" type="slidenum">
              <a:rPr lang="en-US" altLang="ja-JP" smtClean="0"/>
              <a:pPr/>
              <a:t>20</a:t>
            </a:fld>
            <a:endParaRPr lang="en-US" altLang="ja-JP"/>
          </a:p>
        </p:txBody>
      </p:sp>
    </p:spTree>
    <p:extLst>
      <p:ext uri="{BB962C8B-B14F-4D97-AF65-F5344CB8AC3E}">
        <p14:creationId xmlns:p14="http://schemas.microsoft.com/office/powerpoint/2010/main" val="3212956245"/>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共有</a:t>
            </a:r>
            <a:r>
              <a:rPr lang="ja-JP" altLang="en-US" dirty="0" smtClean="0"/>
              <a:t>変数を介したデータ依存関係の構築</a:t>
            </a:r>
            <a:endParaRPr kumimoji="1" lang="ja-JP" altLang="en-US" dirty="0"/>
          </a:p>
        </p:txBody>
      </p:sp>
      <p:sp>
        <p:nvSpPr>
          <p:cNvPr id="4" name="テキスト ボックス 3"/>
          <p:cNvSpPr txBox="1"/>
          <p:nvPr/>
        </p:nvSpPr>
        <p:spPr>
          <a:xfrm>
            <a:off x="107504" y="1975505"/>
            <a:ext cx="4248472" cy="3970318"/>
          </a:xfrm>
          <a:prstGeom prst="rect">
            <a:avLst/>
          </a:prstGeom>
          <a:solidFill>
            <a:schemeClr val="bg1"/>
          </a:solidFill>
          <a:ln w="19050">
            <a:solidFill>
              <a:schemeClr val="tx1"/>
            </a:solidFill>
          </a:ln>
        </p:spPr>
        <p:txBody>
          <a:bodyPr wrap="square" rtlCol="0">
            <a:spAutoFit/>
          </a:bodyPr>
          <a:lstStyle/>
          <a:p>
            <a:r>
              <a:rPr kumimoji="1" lang="en-US" altLang="ja-JP" sz="1800" dirty="0" smtClean="0">
                <a:latin typeface="ＭＳ ゴシック" pitchFamily="49" charset="-128"/>
                <a:ea typeface="ＭＳ ゴシック" pitchFamily="49" charset="-128"/>
              </a:rPr>
              <a:t> 1: public class Sample{ </a:t>
            </a:r>
          </a:p>
          <a:p>
            <a:r>
              <a:rPr lang="en-US" altLang="ja-JP" sz="1800" dirty="0" smtClean="0">
                <a:latin typeface="ＭＳ ゴシック" pitchFamily="49" charset="-128"/>
                <a:ea typeface="ＭＳ ゴシック" pitchFamily="49" charset="-128"/>
              </a:rPr>
              <a:t> 2:   </a:t>
            </a:r>
            <a:r>
              <a:rPr lang="en-US" altLang="ja-JP" sz="1800" dirty="0" err="1" smtClean="0">
                <a:latin typeface="ＭＳ ゴシック" pitchFamily="49" charset="-128"/>
                <a:ea typeface="ＭＳ ゴシック" pitchFamily="49" charset="-128"/>
              </a:rPr>
              <a:t>int</a:t>
            </a:r>
            <a:r>
              <a:rPr lang="en-US" altLang="ja-JP" sz="1800" dirty="0" smtClean="0">
                <a:latin typeface="ＭＳ ゴシック" pitchFamily="49" charset="-128"/>
                <a:ea typeface="ＭＳ ゴシック" pitchFamily="49" charset="-128"/>
              </a:rPr>
              <a:t> x;</a:t>
            </a:r>
          </a:p>
          <a:p>
            <a:r>
              <a:rPr kumimoji="1" lang="en-US" altLang="ja-JP" sz="1800" dirty="0">
                <a:latin typeface="ＭＳ ゴシック" pitchFamily="49" charset="-128"/>
                <a:ea typeface="ＭＳ ゴシック" pitchFamily="49" charset="-128"/>
              </a:rPr>
              <a:t> </a:t>
            </a:r>
            <a:r>
              <a:rPr kumimoji="1" lang="en-US" altLang="ja-JP" sz="1800" dirty="0" smtClean="0">
                <a:latin typeface="ＭＳ ゴシック" pitchFamily="49" charset="-128"/>
                <a:ea typeface="ＭＳ ゴシック" pitchFamily="49" charset="-128"/>
              </a:rPr>
              <a:t>3:   </a:t>
            </a:r>
            <a:r>
              <a:rPr kumimoji="1" lang="en-US" altLang="ja-JP" sz="1800" dirty="0" err="1" smtClean="0">
                <a:latin typeface="ＭＳ ゴシック" pitchFamily="49" charset="-128"/>
                <a:ea typeface="ＭＳ ゴシック" pitchFamily="49" charset="-128"/>
              </a:rPr>
              <a:t>int</a:t>
            </a:r>
            <a:r>
              <a:rPr kumimoji="1" lang="en-US" altLang="ja-JP" sz="1800" dirty="0" smtClean="0">
                <a:latin typeface="ＭＳ ゴシック" pitchFamily="49" charset="-128"/>
                <a:ea typeface="ＭＳ ゴシック" pitchFamily="49" charset="-128"/>
              </a:rPr>
              <a:t> y;</a:t>
            </a:r>
          </a:p>
          <a:p>
            <a:r>
              <a:rPr lang="en-US" altLang="ja-JP" sz="1800" dirty="0">
                <a:latin typeface="ＭＳ ゴシック" pitchFamily="49" charset="-128"/>
                <a:ea typeface="ＭＳ ゴシック" pitchFamily="49" charset="-128"/>
              </a:rPr>
              <a:t> </a:t>
            </a:r>
            <a:r>
              <a:rPr lang="en-US" altLang="ja-JP" sz="1800" dirty="0" smtClean="0">
                <a:latin typeface="ＭＳ ゴシック" pitchFamily="49" charset="-128"/>
                <a:ea typeface="ＭＳ ゴシック" pitchFamily="49" charset="-128"/>
              </a:rPr>
              <a:t>4:   </a:t>
            </a:r>
            <a:r>
              <a:rPr lang="en-US" altLang="ja-JP" sz="1800" dirty="0" err="1" smtClean="0">
                <a:latin typeface="ＭＳ ゴシック" pitchFamily="49" charset="-128"/>
                <a:ea typeface="ＭＳ ゴシック" pitchFamily="49" charset="-128"/>
              </a:rPr>
              <a:t>int</a:t>
            </a:r>
            <a:r>
              <a:rPr lang="en-US" altLang="ja-JP" sz="1800" dirty="0" smtClean="0">
                <a:latin typeface="ＭＳ ゴシック" pitchFamily="49" charset="-128"/>
                <a:ea typeface="ＭＳ ゴシック" pitchFamily="49" charset="-128"/>
              </a:rPr>
              <a:t> z;</a:t>
            </a:r>
            <a:endParaRPr kumimoji="1" lang="en-US" altLang="ja-JP" sz="1800" dirty="0" smtClean="0">
              <a:latin typeface="ＭＳ ゴシック" pitchFamily="49" charset="-128"/>
              <a:ea typeface="ＭＳ ゴシック" pitchFamily="49" charset="-128"/>
            </a:endParaRPr>
          </a:p>
          <a:p>
            <a:r>
              <a:rPr kumimoji="1" lang="en-US" altLang="ja-JP" sz="1800" dirty="0" smtClean="0">
                <a:latin typeface="ＭＳ ゴシック" pitchFamily="49" charset="-128"/>
                <a:ea typeface="ＭＳ ゴシック" pitchFamily="49" charset="-128"/>
              </a:rPr>
              <a:t> 5:   void sample(){</a:t>
            </a:r>
          </a:p>
          <a:p>
            <a:r>
              <a:rPr lang="en-US" altLang="ja-JP" sz="1800" dirty="0" smtClean="0">
                <a:latin typeface="ＭＳ ゴシック" pitchFamily="49" charset="-128"/>
                <a:ea typeface="ＭＳ ゴシック" pitchFamily="49" charset="-128"/>
              </a:rPr>
              <a:t> 6:     </a:t>
            </a:r>
            <a:r>
              <a:rPr lang="en-US" altLang="ja-JP" sz="1800" dirty="0" err="1" smtClean="0">
                <a:latin typeface="ＭＳ ゴシック" pitchFamily="49" charset="-128"/>
                <a:ea typeface="ＭＳ ゴシック" pitchFamily="49" charset="-128"/>
              </a:rPr>
              <a:t>this.x</a:t>
            </a:r>
            <a:r>
              <a:rPr lang="en-US" altLang="ja-JP" sz="1800" dirty="0" smtClean="0">
                <a:latin typeface="ＭＳ ゴシック" pitchFamily="49" charset="-128"/>
                <a:ea typeface="ＭＳ ゴシック" pitchFamily="49" charset="-128"/>
              </a:rPr>
              <a:t> = </a:t>
            </a:r>
            <a:r>
              <a:rPr lang="en-US" altLang="ja-JP" sz="1800" dirty="0" err="1" smtClean="0">
                <a:latin typeface="ＭＳ ゴシック" pitchFamily="49" charset="-128"/>
                <a:ea typeface="ＭＳ ゴシック" pitchFamily="49" charset="-128"/>
              </a:rPr>
              <a:t>XXX.getX</a:t>
            </a:r>
            <a:r>
              <a:rPr lang="en-US" altLang="ja-JP" sz="1800" dirty="0" smtClean="0">
                <a:latin typeface="ＭＳ ゴシック" pitchFamily="49" charset="-128"/>
                <a:ea typeface="ＭＳ ゴシック" pitchFamily="49" charset="-128"/>
              </a:rPr>
              <a:t>();</a:t>
            </a:r>
          </a:p>
          <a:p>
            <a:r>
              <a:rPr kumimoji="1" lang="en-US" altLang="ja-JP" sz="1800" dirty="0">
                <a:latin typeface="ＭＳ ゴシック" pitchFamily="49" charset="-128"/>
                <a:ea typeface="ＭＳ ゴシック" pitchFamily="49" charset="-128"/>
              </a:rPr>
              <a:t> </a:t>
            </a:r>
            <a:r>
              <a:rPr lang="en-US" altLang="ja-JP" sz="1800" dirty="0">
                <a:latin typeface="ＭＳ ゴシック" pitchFamily="49" charset="-128"/>
                <a:ea typeface="ＭＳ ゴシック" pitchFamily="49" charset="-128"/>
              </a:rPr>
              <a:t>7</a:t>
            </a:r>
            <a:r>
              <a:rPr kumimoji="1" lang="en-US" altLang="ja-JP" sz="1800" dirty="0" smtClean="0">
                <a:latin typeface="ＭＳ ゴシック" pitchFamily="49" charset="-128"/>
                <a:ea typeface="ＭＳ ゴシック" pitchFamily="49" charset="-128"/>
              </a:rPr>
              <a:t>:     </a:t>
            </a:r>
            <a:r>
              <a:rPr kumimoji="1" lang="en-US" altLang="ja-JP" sz="1800" dirty="0" err="1" smtClean="0">
                <a:latin typeface="ＭＳ ゴシック" pitchFamily="49" charset="-128"/>
                <a:ea typeface="ＭＳ ゴシック" pitchFamily="49" charset="-128"/>
              </a:rPr>
              <a:t>this.y</a:t>
            </a:r>
            <a:r>
              <a:rPr kumimoji="1" lang="en-US" altLang="ja-JP" sz="1800" dirty="0" smtClean="0">
                <a:latin typeface="ＭＳ ゴシック" pitchFamily="49" charset="-128"/>
                <a:ea typeface="ＭＳ ゴシック" pitchFamily="49" charset="-128"/>
              </a:rPr>
              <a:t> = </a:t>
            </a:r>
            <a:r>
              <a:rPr kumimoji="1" lang="en-US" altLang="ja-JP" sz="1800" dirty="0" err="1" smtClean="0">
                <a:latin typeface="ＭＳ ゴシック" pitchFamily="49" charset="-128"/>
                <a:ea typeface="ＭＳ ゴシック" pitchFamily="49" charset="-128"/>
              </a:rPr>
              <a:t>XXX.getY</a:t>
            </a:r>
            <a:r>
              <a:rPr kumimoji="1" lang="en-US" altLang="ja-JP" sz="1800" dirty="0" smtClean="0">
                <a:latin typeface="ＭＳ ゴシック" pitchFamily="49" charset="-128"/>
                <a:ea typeface="ＭＳ ゴシック" pitchFamily="49" charset="-128"/>
              </a:rPr>
              <a:t>();</a:t>
            </a:r>
          </a:p>
          <a:p>
            <a:r>
              <a:rPr lang="en-US" altLang="ja-JP" sz="1800" dirty="0" smtClean="0">
                <a:latin typeface="ＭＳ ゴシック" pitchFamily="49" charset="-128"/>
                <a:ea typeface="ＭＳ ゴシック" pitchFamily="49" charset="-128"/>
              </a:rPr>
              <a:t> 8:     </a:t>
            </a:r>
            <a:r>
              <a:rPr lang="en-US" altLang="ja-JP" sz="1800" dirty="0" err="1" smtClean="0">
                <a:latin typeface="ＭＳ ゴシック" pitchFamily="49" charset="-128"/>
                <a:ea typeface="ＭＳ ゴシック" pitchFamily="49" charset="-128"/>
              </a:rPr>
              <a:t>this.operate</a:t>
            </a:r>
            <a:r>
              <a:rPr lang="en-US" altLang="ja-JP" sz="1800" dirty="0" smtClean="0">
                <a:latin typeface="ＭＳ ゴシック" pitchFamily="49" charset="-128"/>
                <a:ea typeface="ＭＳ ゴシック" pitchFamily="49" charset="-128"/>
              </a:rPr>
              <a:t>();</a:t>
            </a:r>
          </a:p>
          <a:p>
            <a:r>
              <a:rPr lang="en-US" altLang="ja-JP" sz="1800" dirty="0" smtClean="0">
                <a:latin typeface="ＭＳ ゴシック" pitchFamily="49" charset="-128"/>
                <a:ea typeface="ＭＳ ゴシック" pitchFamily="49" charset="-128"/>
              </a:rPr>
              <a:t> 9:     </a:t>
            </a:r>
            <a:r>
              <a:rPr lang="en-US" altLang="ja-JP" sz="1800" dirty="0" err="1" smtClean="0">
                <a:latin typeface="ＭＳ ゴシック" pitchFamily="49" charset="-128"/>
                <a:ea typeface="ＭＳ ゴシック" pitchFamily="49" charset="-128"/>
              </a:rPr>
              <a:t>System.out.println</a:t>
            </a:r>
            <a:r>
              <a:rPr lang="en-US" altLang="ja-JP" sz="1800" dirty="0" smtClean="0">
                <a:latin typeface="ＭＳ ゴシック" pitchFamily="49" charset="-128"/>
                <a:ea typeface="ＭＳ ゴシック" pitchFamily="49" charset="-128"/>
              </a:rPr>
              <a:t>(</a:t>
            </a:r>
            <a:r>
              <a:rPr lang="en-US" altLang="ja-JP" sz="1800" dirty="0" err="1" smtClean="0">
                <a:latin typeface="ＭＳ ゴシック" pitchFamily="49" charset="-128"/>
                <a:ea typeface="ＭＳ ゴシック" pitchFamily="49" charset="-128"/>
              </a:rPr>
              <a:t>this.z</a:t>
            </a:r>
            <a:r>
              <a:rPr lang="en-US" altLang="ja-JP" sz="1800" dirty="0" smtClean="0">
                <a:latin typeface="ＭＳ ゴシック" pitchFamily="49" charset="-128"/>
                <a:ea typeface="ＭＳ ゴシック" pitchFamily="49" charset="-128"/>
              </a:rPr>
              <a:t>);</a:t>
            </a:r>
          </a:p>
          <a:p>
            <a:r>
              <a:rPr lang="en-US" altLang="ja-JP" sz="1800" dirty="0" smtClean="0">
                <a:latin typeface="ＭＳ ゴシック" pitchFamily="49" charset="-128"/>
                <a:ea typeface="ＭＳ ゴシック" pitchFamily="49" charset="-128"/>
              </a:rPr>
              <a:t>10:   }</a:t>
            </a:r>
          </a:p>
          <a:p>
            <a:r>
              <a:rPr lang="en-US" altLang="ja-JP" sz="1800" dirty="0" smtClean="0">
                <a:latin typeface="ＭＳ ゴシック" pitchFamily="49" charset="-128"/>
                <a:ea typeface="ＭＳ ゴシック" pitchFamily="49" charset="-128"/>
              </a:rPr>
              <a:t>11:   </a:t>
            </a:r>
            <a:r>
              <a:rPr lang="en-US" altLang="ja-JP" sz="1800" dirty="0" err="1" smtClean="0">
                <a:latin typeface="ＭＳ ゴシック" pitchFamily="49" charset="-128"/>
                <a:ea typeface="ＭＳ ゴシック" pitchFamily="49" charset="-128"/>
              </a:rPr>
              <a:t>int</a:t>
            </a:r>
            <a:r>
              <a:rPr lang="en-US" altLang="ja-JP" sz="1800" dirty="0" smtClean="0">
                <a:latin typeface="ＭＳ ゴシック" pitchFamily="49" charset="-128"/>
                <a:ea typeface="ＭＳ ゴシック" pitchFamily="49" charset="-128"/>
              </a:rPr>
              <a:t> operate(){</a:t>
            </a:r>
          </a:p>
          <a:p>
            <a:r>
              <a:rPr lang="en-US" altLang="ja-JP" sz="1800" dirty="0" smtClean="0">
                <a:latin typeface="ＭＳ ゴシック" pitchFamily="49" charset="-128"/>
                <a:ea typeface="ＭＳ ゴシック" pitchFamily="49" charset="-128"/>
              </a:rPr>
              <a:t>12:     </a:t>
            </a:r>
            <a:r>
              <a:rPr lang="en-US" altLang="ja-JP" sz="1800" dirty="0" err="1" smtClean="0">
                <a:latin typeface="ＭＳ ゴシック" pitchFamily="49" charset="-128"/>
                <a:ea typeface="ＭＳ ゴシック" pitchFamily="49" charset="-128"/>
              </a:rPr>
              <a:t>this.z</a:t>
            </a:r>
            <a:r>
              <a:rPr lang="en-US" altLang="ja-JP" sz="1800" dirty="0" smtClean="0">
                <a:latin typeface="ＭＳ ゴシック" pitchFamily="49" charset="-128"/>
                <a:ea typeface="ＭＳ ゴシック" pitchFamily="49" charset="-128"/>
              </a:rPr>
              <a:t> = </a:t>
            </a:r>
            <a:r>
              <a:rPr lang="en-US" altLang="ja-JP" sz="1800" dirty="0" err="1" smtClean="0">
                <a:latin typeface="ＭＳ ゴシック" pitchFamily="49" charset="-128"/>
                <a:ea typeface="ＭＳ ゴシック" pitchFamily="49" charset="-128"/>
              </a:rPr>
              <a:t>this.x</a:t>
            </a:r>
            <a:r>
              <a:rPr lang="en-US" altLang="ja-JP" sz="1800" dirty="0" smtClean="0">
                <a:latin typeface="ＭＳ ゴシック" pitchFamily="49" charset="-128"/>
                <a:ea typeface="ＭＳ ゴシック" pitchFamily="49" charset="-128"/>
              </a:rPr>
              <a:t> + </a:t>
            </a:r>
            <a:r>
              <a:rPr lang="en-US" altLang="ja-JP" sz="1800" dirty="0" err="1" smtClean="0">
                <a:latin typeface="ＭＳ ゴシック" pitchFamily="49" charset="-128"/>
                <a:ea typeface="ＭＳ ゴシック" pitchFamily="49" charset="-128"/>
              </a:rPr>
              <a:t>this.y</a:t>
            </a:r>
            <a:r>
              <a:rPr lang="en-US" altLang="ja-JP" sz="1800" dirty="0" smtClean="0">
                <a:latin typeface="ＭＳ ゴシック" pitchFamily="49" charset="-128"/>
                <a:ea typeface="ＭＳ ゴシック" pitchFamily="49" charset="-128"/>
              </a:rPr>
              <a:t>;</a:t>
            </a:r>
          </a:p>
          <a:p>
            <a:r>
              <a:rPr lang="en-US" altLang="ja-JP" sz="1800" dirty="0" smtClean="0">
                <a:latin typeface="ＭＳ ゴシック" pitchFamily="49" charset="-128"/>
                <a:ea typeface="ＭＳ ゴシック" pitchFamily="49" charset="-128"/>
              </a:rPr>
              <a:t>13:   }</a:t>
            </a:r>
          </a:p>
          <a:p>
            <a:r>
              <a:rPr lang="en-US" altLang="ja-JP" sz="1800" dirty="0" smtClean="0">
                <a:latin typeface="ＭＳ ゴシック" pitchFamily="49" charset="-128"/>
                <a:ea typeface="ＭＳ ゴシック" pitchFamily="49" charset="-128"/>
              </a:rPr>
              <a:t>14: }</a:t>
            </a:r>
            <a:endParaRPr kumimoji="1" lang="ja-JP" altLang="en-US" sz="1800" dirty="0">
              <a:latin typeface="ＭＳ ゴシック" pitchFamily="49" charset="-128"/>
              <a:ea typeface="ＭＳ ゴシック" pitchFamily="49" charset="-128"/>
            </a:endParaRPr>
          </a:p>
        </p:txBody>
      </p:sp>
      <p:sp>
        <p:nvSpPr>
          <p:cNvPr id="6" name="フローチャート : 判断 5"/>
          <p:cNvSpPr/>
          <p:nvPr/>
        </p:nvSpPr>
        <p:spPr>
          <a:xfrm>
            <a:off x="4499992" y="2195107"/>
            <a:ext cx="714380" cy="428628"/>
          </a:xfrm>
          <a:prstGeom prst="flowChartDecision">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 name="テキスト ボックス 6"/>
          <p:cNvSpPr txBox="1"/>
          <p:nvPr/>
        </p:nvSpPr>
        <p:spPr>
          <a:xfrm>
            <a:off x="4499992" y="2266545"/>
            <a:ext cx="714380" cy="338554"/>
          </a:xfrm>
          <a:prstGeom prst="rect">
            <a:avLst/>
          </a:prstGeom>
          <a:noFill/>
        </p:spPr>
        <p:txBody>
          <a:bodyPr wrap="square" rtlCol="0">
            <a:spAutoFit/>
          </a:bodyPr>
          <a:lstStyle/>
          <a:p>
            <a:pPr algn="ctr"/>
            <a:r>
              <a:rPr kumimoji="1" lang="en-US" altLang="ja-JP" sz="1600" dirty="0" smtClean="0"/>
              <a:t>&lt;2&gt;</a:t>
            </a:r>
            <a:endParaRPr kumimoji="1" lang="ja-JP" altLang="en-US" sz="1600" dirty="0"/>
          </a:p>
        </p:txBody>
      </p:sp>
      <p:cxnSp>
        <p:nvCxnSpPr>
          <p:cNvPr id="8" name="直線矢印コネクタ 7"/>
          <p:cNvCxnSpPr/>
          <p:nvPr/>
        </p:nvCxnSpPr>
        <p:spPr>
          <a:xfrm>
            <a:off x="5096576" y="2555147"/>
            <a:ext cx="699560" cy="434898"/>
          </a:xfrm>
          <a:prstGeom prst="straightConnector1">
            <a:avLst/>
          </a:prstGeom>
          <a:ln w="15875">
            <a:solidFill>
              <a:schemeClr val="tx1"/>
            </a:solidFill>
            <a:prstDash val="dashDot"/>
            <a:tailEnd type="arrow"/>
          </a:ln>
        </p:spPr>
        <p:style>
          <a:lnRef idx="1">
            <a:schemeClr val="accent1"/>
          </a:lnRef>
          <a:fillRef idx="0">
            <a:schemeClr val="accent1"/>
          </a:fillRef>
          <a:effectRef idx="0">
            <a:schemeClr val="accent1"/>
          </a:effectRef>
          <a:fontRef idx="minor">
            <a:schemeClr val="tx1"/>
          </a:fontRef>
        </p:style>
      </p:cxnSp>
      <p:cxnSp>
        <p:nvCxnSpPr>
          <p:cNvPr id="9" name="直線矢印コネクタ 8"/>
          <p:cNvCxnSpPr/>
          <p:nvPr/>
        </p:nvCxnSpPr>
        <p:spPr>
          <a:xfrm>
            <a:off x="7020272" y="4441672"/>
            <a:ext cx="642942" cy="1588"/>
          </a:xfrm>
          <a:prstGeom prst="straightConnector1">
            <a:avLst/>
          </a:prstGeom>
          <a:ln w="15875">
            <a:solidFill>
              <a:schemeClr val="tx1"/>
            </a:solidFill>
            <a:prstDash val="dashDot"/>
            <a:tailEnd type="arrow"/>
          </a:ln>
        </p:spPr>
        <p:style>
          <a:lnRef idx="1">
            <a:schemeClr val="accent1"/>
          </a:lnRef>
          <a:fillRef idx="0">
            <a:schemeClr val="accent1"/>
          </a:fillRef>
          <a:effectRef idx="0">
            <a:schemeClr val="accent1"/>
          </a:effectRef>
          <a:fontRef idx="minor">
            <a:schemeClr val="tx1"/>
          </a:fontRef>
        </p:style>
      </p:cxnSp>
      <p:sp>
        <p:nvSpPr>
          <p:cNvPr id="10" name="テキスト ボックス 9"/>
          <p:cNvSpPr txBox="1"/>
          <p:nvPr/>
        </p:nvSpPr>
        <p:spPr>
          <a:xfrm>
            <a:off x="7663214" y="4298796"/>
            <a:ext cx="1000132" cy="338554"/>
          </a:xfrm>
          <a:prstGeom prst="rect">
            <a:avLst/>
          </a:prstGeom>
          <a:noFill/>
        </p:spPr>
        <p:txBody>
          <a:bodyPr wrap="square" rtlCol="0">
            <a:spAutoFit/>
          </a:bodyPr>
          <a:lstStyle/>
          <a:p>
            <a:pPr algn="ctr"/>
            <a:r>
              <a:rPr kumimoji="1" lang="ja-JP" altLang="en-US" sz="1600" dirty="0" smtClean="0"/>
              <a:t>制御依存</a:t>
            </a:r>
            <a:endParaRPr kumimoji="1" lang="ja-JP" altLang="en-US" sz="1600" dirty="0"/>
          </a:p>
        </p:txBody>
      </p:sp>
      <p:cxnSp>
        <p:nvCxnSpPr>
          <p:cNvPr id="11" name="直線矢印コネクタ 10"/>
          <p:cNvCxnSpPr/>
          <p:nvPr/>
        </p:nvCxnSpPr>
        <p:spPr>
          <a:xfrm>
            <a:off x="7020272" y="4868712"/>
            <a:ext cx="642942" cy="1588"/>
          </a:xfrm>
          <a:prstGeom prst="straightConnector1">
            <a:avLst/>
          </a:prstGeom>
          <a:ln w="12700">
            <a:solidFill>
              <a:schemeClr val="tx1"/>
            </a:solidFill>
            <a:prstDash val="solid"/>
            <a:tailEnd type="arrow"/>
          </a:ln>
        </p:spPr>
        <p:style>
          <a:lnRef idx="1">
            <a:schemeClr val="accent1"/>
          </a:lnRef>
          <a:fillRef idx="0">
            <a:schemeClr val="accent1"/>
          </a:fillRef>
          <a:effectRef idx="0">
            <a:schemeClr val="accent1"/>
          </a:effectRef>
          <a:fontRef idx="minor">
            <a:schemeClr val="tx1"/>
          </a:fontRef>
        </p:style>
      </p:cxnSp>
      <p:sp>
        <p:nvSpPr>
          <p:cNvPr id="12" name="テキスト ボックス 11"/>
          <p:cNvSpPr txBox="1"/>
          <p:nvPr/>
        </p:nvSpPr>
        <p:spPr>
          <a:xfrm>
            <a:off x="7663214" y="4674622"/>
            <a:ext cx="1143008" cy="338554"/>
          </a:xfrm>
          <a:prstGeom prst="rect">
            <a:avLst/>
          </a:prstGeom>
          <a:noFill/>
        </p:spPr>
        <p:txBody>
          <a:bodyPr wrap="square" rtlCol="0">
            <a:spAutoFit/>
          </a:bodyPr>
          <a:lstStyle/>
          <a:p>
            <a:pPr algn="ctr"/>
            <a:r>
              <a:rPr lang="ja-JP" altLang="en-US" sz="1600" dirty="0" smtClean="0"/>
              <a:t>データ</a:t>
            </a:r>
            <a:r>
              <a:rPr kumimoji="1" lang="ja-JP" altLang="en-US" sz="1600" dirty="0" smtClean="0"/>
              <a:t>依存</a:t>
            </a:r>
            <a:endParaRPr kumimoji="1" lang="ja-JP" altLang="en-US" sz="1600" dirty="0"/>
          </a:p>
        </p:txBody>
      </p:sp>
      <p:sp>
        <p:nvSpPr>
          <p:cNvPr id="13" name="正方形/長方形 12"/>
          <p:cNvSpPr/>
          <p:nvPr/>
        </p:nvSpPr>
        <p:spPr>
          <a:xfrm>
            <a:off x="5800696" y="2990045"/>
            <a:ext cx="571504" cy="35719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4" name="テキスト ボックス 13"/>
          <p:cNvSpPr txBox="1"/>
          <p:nvPr/>
        </p:nvSpPr>
        <p:spPr>
          <a:xfrm>
            <a:off x="5800696" y="3008681"/>
            <a:ext cx="571504" cy="338554"/>
          </a:xfrm>
          <a:prstGeom prst="rect">
            <a:avLst/>
          </a:prstGeom>
          <a:noFill/>
        </p:spPr>
        <p:txBody>
          <a:bodyPr wrap="square" rtlCol="0">
            <a:spAutoFit/>
          </a:bodyPr>
          <a:lstStyle/>
          <a:p>
            <a:pPr algn="ctr"/>
            <a:r>
              <a:rPr kumimoji="1" lang="en-US" altLang="ja-JP" sz="1600" dirty="0" smtClean="0"/>
              <a:t>&lt;6&gt;</a:t>
            </a:r>
            <a:endParaRPr kumimoji="1" lang="ja-JP" altLang="en-US" sz="1600" dirty="0"/>
          </a:p>
        </p:txBody>
      </p:sp>
      <p:sp>
        <p:nvSpPr>
          <p:cNvPr id="15" name="正方形/長方形 14"/>
          <p:cNvSpPr/>
          <p:nvPr/>
        </p:nvSpPr>
        <p:spPr>
          <a:xfrm>
            <a:off x="5796136" y="3635267"/>
            <a:ext cx="571504" cy="35719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6" name="テキスト ボックス 15"/>
          <p:cNvSpPr txBox="1"/>
          <p:nvPr/>
        </p:nvSpPr>
        <p:spPr>
          <a:xfrm>
            <a:off x="5796136" y="3653903"/>
            <a:ext cx="571504" cy="338554"/>
          </a:xfrm>
          <a:prstGeom prst="rect">
            <a:avLst/>
          </a:prstGeom>
          <a:noFill/>
        </p:spPr>
        <p:txBody>
          <a:bodyPr wrap="square" rtlCol="0">
            <a:spAutoFit/>
          </a:bodyPr>
          <a:lstStyle/>
          <a:p>
            <a:pPr algn="ctr"/>
            <a:r>
              <a:rPr kumimoji="1" lang="en-US" altLang="ja-JP" sz="1600" dirty="0" smtClean="0"/>
              <a:t>&lt;7&gt;</a:t>
            </a:r>
            <a:endParaRPr kumimoji="1" lang="ja-JP" altLang="en-US" sz="1600" dirty="0"/>
          </a:p>
        </p:txBody>
      </p:sp>
      <p:cxnSp>
        <p:nvCxnSpPr>
          <p:cNvPr id="17" name="直線矢印コネクタ 16"/>
          <p:cNvCxnSpPr/>
          <p:nvPr/>
        </p:nvCxnSpPr>
        <p:spPr>
          <a:xfrm>
            <a:off x="5096576" y="2555147"/>
            <a:ext cx="699560" cy="1080120"/>
          </a:xfrm>
          <a:prstGeom prst="straightConnector1">
            <a:avLst/>
          </a:prstGeom>
          <a:ln w="15875">
            <a:solidFill>
              <a:schemeClr val="tx1"/>
            </a:solidFill>
            <a:prstDash val="dashDot"/>
            <a:tailEnd type="arrow"/>
          </a:ln>
        </p:spPr>
        <p:style>
          <a:lnRef idx="1">
            <a:schemeClr val="accent1"/>
          </a:lnRef>
          <a:fillRef idx="0">
            <a:schemeClr val="accent1"/>
          </a:fillRef>
          <a:effectRef idx="0">
            <a:schemeClr val="accent1"/>
          </a:effectRef>
          <a:fontRef idx="minor">
            <a:schemeClr val="tx1"/>
          </a:fontRef>
        </p:style>
      </p:cxnSp>
      <p:sp>
        <p:nvSpPr>
          <p:cNvPr id="18" name="正方形/長方形 17"/>
          <p:cNvSpPr/>
          <p:nvPr/>
        </p:nvSpPr>
        <p:spPr>
          <a:xfrm>
            <a:off x="5800696" y="4283339"/>
            <a:ext cx="571504" cy="35719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9" name="テキスト ボックス 18"/>
          <p:cNvSpPr txBox="1"/>
          <p:nvPr/>
        </p:nvSpPr>
        <p:spPr>
          <a:xfrm>
            <a:off x="5800696" y="4301975"/>
            <a:ext cx="571504" cy="338554"/>
          </a:xfrm>
          <a:prstGeom prst="rect">
            <a:avLst/>
          </a:prstGeom>
          <a:noFill/>
        </p:spPr>
        <p:txBody>
          <a:bodyPr wrap="square" rtlCol="0">
            <a:spAutoFit/>
          </a:bodyPr>
          <a:lstStyle/>
          <a:p>
            <a:pPr algn="ctr"/>
            <a:r>
              <a:rPr kumimoji="1" lang="en-US" altLang="ja-JP" sz="1600" dirty="0" smtClean="0"/>
              <a:t>&lt;8&gt;</a:t>
            </a:r>
            <a:endParaRPr kumimoji="1" lang="ja-JP" altLang="en-US" sz="1600" dirty="0"/>
          </a:p>
        </p:txBody>
      </p:sp>
      <p:cxnSp>
        <p:nvCxnSpPr>
          <p:cNvPr id="20" name="直線矢印コネクタ 19"/>
          <p:cNvCxnSpPr/>
          <p:nvPr/>
        </p:nvCxnSpPr>
        <p:spPr>
          <a:xfrm>
            <a:off x="5096576" y="2555147"/>
            <a:ext cx="720483" cy="1728192"/>
          </a:xfrm>
          <a:prstGeom prst="straightConnector1">
            <a:avLst/>
          </a:prstGeom>
          <a:ln w="15875">
            <a:solidFill>
              <a:schemeClr val="tx1"/>
            </a:solidFill>
            <a:prstDash val="dashDot"/>
            <a:tailEnd type="arrow"/>
          </a:ln>
        </p:spPr>
        <p:style>
          <a:lnRef idx="1">
            <a:schemeClr val="accent1"/>
          </a:lnRef>
          <a:fillRef idx="0">
            <a:schemeClr val="accent1"/>
          </a:fillRef>
          <a:effectRef idx="0">
            <a:schemeClr val="accent1"/>
          </a:effectRef>
          <a:fontRef idx="minor">
            <a:schemeClr val="tx1"/>
          </a:fontRef>
        </p:style>
      </p:cxnSp>
      <p:cxnSp>
        <p:nvCxnSpPr>
          <p:cNvPr id="21" name="直線矢印コネクタ 20"/>
          <p:cNvCxnSpPr/>
          <p:nvPr/>
        </p:nvCxnSpPr>
        <p:spPr>
          <a:xfrm>
            <a:off x="5096576" y="2555147"/>
            <a:ext cx="700438" cy="2376264"/>
          </a:xfrm>
          <a:prstGeom prst="straightConnector1">
            <a:avLst/>
          </a:prstGeom>
          <a:ln w="15875">
            <a:solidFill>
              <a:schemeClr val="tx1"/>
            </a:solidFill>
            <a:prstDash val="dashDot"/>
            <a:tailEnd type="arrow"/>
          </a:ln>
        </p:spPr>
        <p:style>
          <a:lnRef idx="1">
            <a:schemeClr val="accent1"/>
          </a:lnRef>
          <a:fillRef idx="0">
            <a:schemeClr val="accent1"/>
          </a:fillRef>
          <a:effectRef idx="0">
            <a:schemeClr val="accent1"/>
          </a:effectRef>
          <a:fontRef idx="minor">
            <a:schemeClr val="tx1"/>
          </a:fontRef>
        </p:style>
      </p:cxnSp>
      <p:sp>
        <p:nvSpPr>
          <p:cNvPr id="22" name="正方形/長方形 21"/>
          <p:cNvSpPr/>
          <p:nvPr/>
        </p:nvSpPr>
        <p:spPr>
          <a:xfrm>
            <a:off x="5800696" y="4931411"/>
            <a:ext cx="571504" cy="35719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3" name="テキスト ボックス 22"/>
          <p:cNvSpPr txBox="1"/>
          <p:nvPr/>
        </p:nvSpPr>
        <p:spPr>
          <a:xfrm>
            <a:off x="5724128" y="4950047"/>
            <a:ext cx="714380" cy="338554"/>
          </a:xfrm>
          <a:prstGeom prst="rect">
            <a:avLst/>
          </a:prstGeom>
          <a:noFill/>
        </p:spPr>
        <p:txBody>
          <a:bodyPr wrap="square" rtlCol="0">
            <a:spAutoFit/>
          </a:bodyPr>
          <a:lstStyle/>
          <a:p>
            <a:pPr algn="ctr"/>
            <a:r>
              <a:rPr kumimoji="1" lang="en-US" altLang="ja-JP" sz="1600" dirty="0" smtClean="0"/>
              <a:t>&lt;</a:t>
            </a:r>
            <a:r>
              <a:rPr lang="en-US" altLang="ja-JP" sz="1600" dirty="0"/>
              <a:t>9</a:t>
            </a:r>
            <a:r>
              <a:rPr kumimoji="1" lang="en-US" altLang="ja-JP" sz="1600" dirty="0" smtClean="0"/>
              <a:t>&gt;</a:t>
            </a:r>
            <a:endParaRPr kumimoji="1" lang="ja-JP" altLang="en-US" sz="1600" dirty="0"/>
          </a:p>
        </p:txBody>
      </p:sp>
      <p:sp>
        <p:nvSpPr>
          <p:cNvPr id="30" name="フローチャート : 判断 29"/>
          <p:cNvSpPr/>
          <p:nvPr/>
        </p:nvSpPr>
        <p:spPr>
          <a:xfrm>
            <a:off x="6948264" y="2411131"/>
            <a:ext cx="714380" cy="428628"/>
          </a:xfrm>
          <a:prstGeom prst="flowChartDecision">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1" name="テキスト ボックス 30"/>
          <p:cNvSpPr txBox="1"/>
          <p:nvPr/>
        </p:nvSpPr>
        <p:spPr>
          <a:xfrm>
            <a:off x="6948264" y="2482569"/>
            <a:ext cx="714380" cy="338554"/>
          </a:xfrm>
          <a:prstGeom prst="rect">
            <a:avLst/>
          </a:prstGeom>
          <a:noFill/>
        </p:spPr>
        <p:txBody>
          <a:bodyPr wrap="square" rtlCol="0">
            <a:spAutoFit/>
          </a:bodyPr>
          <a:lstStyle/>
          <a:p>
            <a:pPr algn="ctr"/>
            <a:r>
              <a:rPr kumimoji="1" lang="en-US" altLang="ja-JP" sz="1600" dirty="0" smtClean="0"/>
              <a:t>&lt;11&gt;</a:t>
            </a:r>
            <a:endParaRPr kumimoji="1" lang="ja-JP" altLang="en-US" sz="1600" dirty="0"/>
          </a:p>
        </p:txBody>
      </p:sp>
      <p:cxnSp>
        <p:nvCxnSpPr>
          <p:cNvPr id="32" name="直線矢印コネクタ 31"/>
          <p:cNvCxnSpPr/>
          <p:nvPr/>
        </p:nvCxnSpPr>
        <p:spPr>
          <a:xfrm>
            <a:off x="7544848" y="2771171"/>
            <a:ext cx="699560" cy="434898"/>
          </a:xfrm>
          <a:prstGeom prst="straightConnector1">
            <a:avLst/>
          </a:prstGeom>
          <a:ln w="15875">
            <a:solidFill>
              <a:schemeClr val="tx1"/>
            </a:solidFill>
            <a:prstDash val="dashDot"/>
            <a:tailEnd type="arrow"/>
          </a:ln>
        </p:spPr>
        <p:style>
          <a:lnRef idx="1">
            <a:schemeClr val="accent1"/>
          </a:lnRef>
          <a:fillRef idx="0">
            <a:schemeClr val="accent1"/>
          </a:fillRef>
          <a:effectRef idx="0">
            <a:schemeClr val="accent1"/>
          </a:effectRef>
          <a:fontRef idx="minor">
            <a:schemeClr val="tx1"/>
          </a:fontRef>
        </p:style>
      </p:cxnSp>
      <p:sp>
        <p:nvSpPr>
          <p:cNvPr id="33" name="正方形/長方形 32"/>
          <p:cNvSpPr/>
          <p:nvPr/>
        </p:nvSpPr>
        <p:spPr>
          <a:xfrm>
            <a:off x="8248968" y="3206069"/>
            <a:ext cx="571504" cy="35719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4" name="テキスト ボックス 33"/>
          <p:cNvSpPr txBox="1"/>
          <p:nvPr/>
        </p:nvSpPr>
        <p:spPr>
          <a:xfrm>
            <a:off x="8221271" y="3224705"/>
            <a:ext cx="665509" cy="338554"/>
          </a:xfrm>
          <a:prstGeom prst="rect">
            <a:avLst/>
          </a:prstGeom>
          <a:noFill/>
        </p:spPr>
        <p:txBody>
          <a:bodyPr wrap="square" rtlCol="0">
            <a:spAutoFit/>
          </a:bodyPr>
          <a:lstStyle/>
          <a:p>
            <a:pPr algn="ctr"/>
            <a:r>
              <a:rPr kumimoji="1" lang="en-US" altLang="ja-JP" sz="1600" dirty="0" smtClean="0"/>
              <a:t>&lt;12&gt;</a:t>
            </a:r>
            <a:endParaRPr kumimoji="1" lang="ja-JP" altLang="en-US" sz="1600" dirty="0"/>
          </a:p>
        </p:txBody>
      </p:sp>
      <p:sp>
        <p:nvSpPr>
          <p:cNvPr id="44" name="正方形/長方形 43"/>
          <p:cNvSpPr/>
          <p:nvPr/>
        </p:nvSpPr>
        <p:spPr bwMode="auto">
          <a:xfrm>
            <a:off x="4427984" y="2051091"/>
            <a:ext cx="2010524" cy="3394133"/>
          </a:xfrm>
          <a:prstGeom prst="rect">
            <a:avLst/>
          </a:prstGeom>
          <a:noFill/>
          <a:ln w="12700" cap="flat" cmpd="sng" algn="ctr">
            <a:solidFill>
              <a:schemeClr val="tx1"/>
            </a:solidFill>
            <a:prstDash val="sysDash"/>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1"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45" name="正方形/長方形 44"/>
          <p:cNvSpPr/>
          <p:nvPr/>
        </p:nvSpPr>
        <p:spPr bwMode="auto">
          <a:xfrm>
            <a:off x="6868854" y="2088354"/>
            <a:ext cx="2167642" cy="1618921"/>
          </a:xfrm>
          <a:prstGeom prst="rect">
            <a:avLst/>
          </a:prstGeom>
          <a:noFill/>
          <a:ln w="12700" cap="flat" cmpd="sng" algn="ctr">
            <a:solidFill>
              <a:schemeClr val="tx1"/>
            </a:solidFill>
            <a:prstDash val="sysDash"/>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1"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cxnSp>
        <p:nvCxnSpPr>
          <p:cNvPr id="58" name="直線矢印コネクタ 57"/>
          <p:cNvCxnSpPr>
            <a:endCxn id="34" idx="1"/>
          </p:cNvCxnSpPr>
          <p:nvPr/>
        </p:nvCxnSpPr>
        <p:spPr bwMode="auto">
          <a:xfrm>
            <a:off x="6438508" y="3144538"/>
            <a:ext cx="1782763" cy="249444"/>
          </a:xfrm>
          <a:prstGeom prst="straightConnector1">
            <a:avLst/>
          </a:prstGeom>
          <a:solidFill>
            <a:schemeClr val="accent1"/>
          </a:solidFill>
          <a:ln w="50800" cap="flat" cmpd="sng" algn="ctr">
            <a:solidFill>
              <a:schemeClr val="tx2"/>
            </a:solidFill>
            <a:prstDash val="solid"/>
            <a:round/>
            <a:headEnd type="none" w="med" len="med"/>
            <a:tailEnd type="arrow" w="lg" len="med"/>
          </a:ln>
          <a:effectLst/>
        </p:spPr>
      </p:cxnSp>
      <p:grpSp>
        <p:nvGrpSpPr>
          <p:cNvPr id="59" name="グループ化 58"/>
          <p:cNvGrpSpPr/>
          <p:nvPr/>
        </p:nvGrpSpPr>
        <p:grpSpPr>
          <a:xfrm>
            <a:off x="4355976" y="4139323"/>
            <a:ext cx="2011664" cy="707886"/>
            <a:chOff x="4355976" y="4293096"/>
            <a:chExt cx="2011664" cy="707886"/>
          </a:xfrm>
        </p:grpSpPr>
        <p:sp>
          <p:nvSpPr>
            <p:cNvPr id="60" name="正方形/長方形 59"/>
            <p:cNvSpPr/>
            <p:nvPr/>
          </p:nvSpPr>
          <p:spPr bwMode="auto">
            <a:xfrm>
              <a:off x="5817059" y="4437112"/>
              <a:ext cx="550581" cy="357190"/>
            </a:xfrm>
            <a:prstGeom prst="rect">
              <a:avLst/>
            </a:prstGeom>
            <a:solidFill>
              <a:srgbClr val="FF0000">
                <a:alpha val="30000"/>
              </a:srgbClr>
            </a:solid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1"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61" name="テキスト ボックス 60"/>
            <p:cNvSpPr txBox="1"/>
            <p:nvPr/>
          </p:nvSpPr>
          <p:spPr>
            <a:xfrm>
              <a:off x="4355976" y="4293096"/>
              <a:ext cx="1506468" cy="707886"/>
            </a:xfrm>
            <a:prstGeom prst="rect">
              <a:avLst/>
            </a:prstGeom>
            <a:noFill/>
          </p:spPr>
          <p:txBody>
            <a:bodyPr wrap="square" rtlCol="0">
              <a:spAutoFit/>
            </a:bodyPr>
            <a:lstStyle/>
            <a:p>
              <a:r>
                <a:rPr kumimoji="1" lang="ja-JP" altLang="en-US" sz="2000" dirty="0" smtClean="0">
                  <a:solidFill>
                    <a:srgbClr val="FF0000"/>
                  </a:solidFill>
                </a:rPr>
                <a:t>メソッド呼び出しを所有</a:t>
              </a:r>
              <a:endParaRPr kumimoji="1" lang="ja-JP" altLang="en-US" sz="2000" dirty="0">
                <a:solidFill>
                  <a:srgbClr val="FF0000"/>
                </a:solidFill>
              </a:endParaRPr>
            </a:p>
          </p:txBody>
        </p:sp>
      </p:grpSp>
      <p:sp>
        <p:nvSpPr>
          <p:cNvPr id="62" name="テキスト ボックス 61"/>
          <p:cNvSpPr txBox="1"/>
          <p:nvPr/>
        </p:nvSpPr>
        <p:spPr>
          <a:xfrm>
            <a:off x="6868854" y="1691051"/>
            <a:ext cx="2167642" cy="400110"/>
          </a:xfrm>
          <a:prstGeom prst="rect">
            <a:avLst/>
          </a:prstGeom>
          <a:noFill/>
        </p:spPr>
        <p:txBody>
          <a:bodyPr wrap="square" rtlCol="0">
            <a:spAutoFit/>
          </a:bodyPr>
          <a:lstStyle/>
          <a:p>
            <a:pPr algn="ctr"/>
            <a:r>
              <a:rPr lang="en-US" altLang="ja-JP" sz="2000" dirty="0" smtClean="0"/>
              <a:t>operate</a:t>
            </a:r>
            <a:endParaRPr kumimoji="1" lang="ja-JP" altLang="en-US" sz="2000" dirty="0"/>
          </a:p>
        </p:txBody>
      </p:sp>
      <p:sp>
        <p:nvSpPr>
          <p:cNvPr id="63" name="テキスト ボックス 62"/>
          <p:cNvSpPr txBox="1"/>
          <p:nvPr/>
        </p:nvSpPr>
        <p:spPr>
          <a:xfrm>
            <a:off x="4451074" y="1650981"/>
            <a:ext cx="1987434" cy="400110"/>
          </a:xfrm>
          <a:prstGeom prst="rect">
            <a:avLst/>
          </a:prstGeom>
          <a:noFill/>
        </p:spPr>
        <p:txBody>
          <a:bodyPr wrap="square" rtlCol="0">
            <a:spAutoFit/>
          </a:bodyPr>
          <a:lstStyle/>
          <a:p>
            <a:pPr algn="ctr"/>
            <a:r>
              <a:rPr kumimoji="1" lang="en-US" altLang="ja-JP" sz="2000" dirty="0" smtClean="0"/>
              <a:t>sample</a:t>
            </a:r>
            <a:endParaRPr kumimoji="1" lang="ja-JP" altLang="en-US" sz="2000" dirty="0"/>
          </a:p>
        </p:txBody>
      </p:sp>
      <p:grpSp>
        <p:nvGrpSpPr>
          <p:cNvPr id="68" name="グループ化 67"/>
          <p:cNvGrpSpPr/>
          <p:nvPr/>
        </p:nvGrpSpPr>
        <p:grpSpPr>
          <a:xfrm>
            <a:off x="4572000" y="2923723"/>
            <a:ext cx="1800200" cy="1071584"/>
            <a:chOff x="4572000" y="2429424"/>
            <a:chExt cx="1800200" cy="1071584"/>
          </a:xfrm>
        </p:grpSpPr>
        <p:sp>
          <p:nvSpPr>
            <p:cNvPr id="64" name="正方形/長方形 63"/>
            <p:cNvSpPr/>
            <p:nvPr/>
          </p:nvSpPr>
          <p:spPr bwMode="auto">
            <a:xfrm>
              <a:off x="5796136" y="3140968"/>
              <a:ext cx="550581" cy="357190"/>
            </a:xfrm>
            <a:prstGeom prst="rect">
              <a:avLst/>
            </a:prstGeom>
            <a:solidFill>
              <a:srgbClr val="FF0000">
                <a:alpha val="30000"/>
              </a:srgbClr>
            </a:solid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1"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65" name="正方形/長方形 64"/>
            <p:cNvSpPr/>
            <p:nvPr/>
          </p:nvSpPr>
          <p:spPr bwMode="auto">
            <a:xfrm>
              <a:off x="5821619" y="2492896"/>
              <a:ext cx="550581" cy="357190"/>
            </a:xfrm>
            <a:prstGeom prst="rect">
              <a:avLst/>
            </a:prstGeom>
            <a:solidFill>
              <a:srgbClr val="FF0000">
                <a:alpha val="30000"/>
              </a:srgbClr>
            </a:solid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1"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66" name="テキスト ボックス 65"/>
            <p:cNvSpPr txBox="1"/>
            <p:nvPr/>
          </p:nvSpPr>
          <p:spPr>
            <a:xfrm>
              <a:off x="4600288" y="2429424"/>
              <a:ext cx="1168305" cy="400110"/>
            </a:xfrm>
            <a:prstGeom prst="rect">
              <a:avLst/>
            </a:prstGeom>
            <a:noFill/>
          </p:spPr>
          <p:txBody>
            <a:bodyPr wrap="square" rtlCol="0">
              <a:spAutoFit/>
            </a:bodyPr>
            <a:lstStyle/>
            <a:p>
              <a:pPr algn="r"/>
              <a:r>
                <a:rPr kumimoji="1" lang="en-US" altLang="ja-JP" sz="2000" dirty="0" smtClean="0">
                  <a:solidFill>
                    <a:srgbClr val="FF0000"/>
                  </a:solidFill>
                </a:rPr>
                <a:t>x</a:t>
              </a:r>
              <a:r>
                <a:rPr kumimoji="1" lang="ja-JP" altLang="en-US" sz="2000" dirty="0" smtClean="0">
                  <a:solidFill>
                    <a:srgbClr val="FF0000"/>
                  </a:solidFill>
                </a:rPr>
                <a:t>を定義</a:t>
              </a:r>
              <a:endParaRPr kumimoji="1" lang="ja-JP" altLang="en-US" sz="2000" dirty="0">
                <a:solidFill>
                  <a:srgbClr val="FF0000"/>
                </a:solidFill>
              </a:endParaRPr>
            </a:p>
          </p:txBody>
        </p:sp>
        <p:sp>
          <p:nvSpPr>
            <p:cNvPr id="67" name="テキスト ボックス 66"/>
            <p:cNvSpPr txBox="1"/>
            <p:nvPr/>
          </p:nvSpPr>
          <p:spPr>
            <a:xfrm>
              <a:off x="4572000" y="3100898"/>
              <a:ext cx="1168305" cy="400110"/>
            </a:xfrm>
            <a:prstGeom prst="rect">
              <a:avLst/>
            </a:prstGeom>
            <a:noFill/>
          </p:spPr>
          <p:txBody>
            <a:bodyPr wrap="square" rtlCol="0">
              <a:spAutoFit/>
            </a:bodyPr>
            <a:lstStyle/>
            <a:p>
              <a:pPr algn="r"/>
              <a:r>
                <a:rPr lang="en-US" altLang="ja-JP" sz="2000" dirty="0">
                  <a:solidFill>
                    <a:srgbClr val="FF0000"/>
                  </a:solidFill>
                </a:rPr>
                <a:t>y</a:t>
              </a:r>
              <a:r>
                <a:rPr kumimoji="1" lang="ja-JP" altLang="en-US" sz="2000" dirty="0" smtClean="0">
                  <a:solidFill>
                    <a:srgbClr val="FF0000"/>
                  </a:solidFill>
                </a:rPr>
                <a:t>を定義</a:t>
              </a:r>
              <a:endParaRPr kumimoji="1" lang="ja-JP" altLang="en-US" sz="2000" dirty="0">
                <a:solidFill>
                  <a:srgbClr val="FF0000"/>
                </a:solidFill>
              </a:endParaRPr>
            </a:p>
          </p:txBody>
        </p:sp>
      </p:grpSp>
      <p:grpSp>
        <p:nvGrpSpPr>
          <p:cNvPr id="75" name="グループ化 74"/>
          <p:cNvGrpSpPr/>
          <p:nvPr/>
        </p:nvGrpSpPr>
        <p:grpSpPr>
          <a:xfrm>
            <a:off x="7894628" y="2765680"/>
            <a:ext cx="1267195" cy="794729"/>
            <a:chOff x="7894628" y="2271381"/>
            <a:chExt cx="1267195" cy="794729"/>
          </a:xfrm>
        </p:grpSpPr>
        <p:sp>
          <p:nvSpPr>
            <p:cNvPr id="71" name="正方形/長方形 70"/>
            <p:cNvSpPr/>
            <p:nvPr/>
          </p:nvSpPr>
          <p:spPr bwMode="auto">
            <a:xfrm>
              <a:off x="8269891" y="2708920"/>
              <a:ext cx="550581" cy="357190"/>
            </a:xfrm>
            <a:prstGeom prst="rect">
              <a:avLst/>
            </a:prstGeom>
            <a:solidFill>
              <a:srgbClr val="FF0000">
                <a:alpha val="30000"/>
              </a:srgbClr>
            </a:solid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1"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72" name="テキスト ボックス 71"/>
            <p:cNvSpPr txBox="1"/>
            <p:nvPr/>
          </p:nvSpPr>
          <p:spPr>
            <a:xfrm>
              <a:off x="7894628" y="2271381"/>
              <a:ext cx="1267195" cy="400110"/>
            </a:xfrm>
            <a:prstGeom prst="rect">
              <a:avLst/>
            </a:prstGeom>
            <a:noFill/>
          </p:spPr>
          <p:txBody>
            <a:bodyPr wrap="square" rtlCol="0">
              <a:spAutoFit/>
            </a:bodyPr>
            <a:lstStyle/>
            <a:p>
              <a:pPr algn="r"/>
              <a:r>
                <a:rPr kumimoji="1" lang="en-US" altLang="ja-JP" sz="2000" dirty="0" err="1" smtClean="0">
                  <a:solidFill>
                    <a:srgbClr val="FF0000"/>
                  </a:solidFill>
                </a:rPr>
                <a:t>x,y</a:t>
              </a:r>
              <a:r>
                <a:rPr kumimoji="1" lang="ja-JP" altLang="en-US" sz="2000" dirty="0" smtClean="0">
                  <a:solidFill>
                    <a:srgbClr val="FF0000"/>
                  </a:solidFill>
                </a:rPr>
                <a:t>を参照</a:t>
              </a:r>
              <a:endParaRPr kumimoji="1" lang="ja-JP" altLang="en-US" sz="2000" dirty="0">
                <a:solidFill>
                  <a:srgbClr val="FF0000"/>
                </a:solidFill>
              </a:endParaRPr>
            </a:p>
          </p:txBody>
        </p:sp>
      </p:grpSp>
      <p:cxnSp>
        <p:nvCxnSpPr>
          <p:cNvPr id="77" name="直線矢印コネクタ 76"/>
          <p:cNvCxnSpPr/>
          <p:nvPr/>
        </p:nvCxnSpPr>
        <p:spPr bwMode="auto">
          <a:xfrm flipV="1">
            <a:off x="6444663" y="3491251"/>
            <a:ext cx="1776608" cy="251762"/>
          </a:xfrm>
          <a:prstGeom prst="straightConnector1">
            <a:avLst/>
          </a:prstGeom>
          <a:solidFill>
            <a:schemeClr val="accent1"/>
          </a:solidFill>
          <a:ln w="50800" cap="flat" cmpd="sng" algn="ctr">
            <a:solidFill>
              <a:schemeClr val="tx2"/>
            </a:solidFill>
            <a:prstDash val="solid"/>
            <a:round/>
            <a:headEnd type="none" w="med" len="med"/>
            <a:tailEnd type="arrow" w="lg" len="med"/>
          </a:ln>
          <a:effectLst/>
        </p:spPr>
      </p:cxnSp>
      <p:sp>
        <p:nvSpPr>
          <p:cNvPr id="3" name="スライド番号プレースホルダー 2"/>
          <p:cNvSpPr>
            <a:spLocks noGrp="1"/>
          </p:cNvSpPr>
          <p:nvPr>
            <p:ph type="sldNum" sz="quarter" idx="12"/>
          </p:nvPr>
        </p:nvSpPr>
        <p:spPr/>
        <p:txBody>
          <a:bodyPr/>
          <a:lstStyle/>
          <a:p>
            <a:fld id="{487D7C85-7EC1-4C48-83E8-12241FCB48DE}" type="slidenum">
              <a:rPr lang="en-US" altLang="ja-JP" smtClean="0"/>
              <a:pPr/>
              <a:t>21</a:t>
            </a:fld>
            <a:endParaRPr lang="en-US" altLang="ja-JP"/>
          </a:p>
        </p:txBody>
      </p:sp>
    </p:spTree>
    <p:extLst>
      <p:ext uri="{BB962C8B-B14F-4D97-AF65-F5344CB8AC3E}">
        <p14:creationId xmlns:p14="http://schemas.microsoft.com/office/powerpoint/2010/main" val="9291470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9"/>
                                        </p:tgtEl>
                                        <p:attrNameLst>
                                          <p:attrName>style.visibility</p:attrName>
                                        </p:attrNameLst>
                                      </p:cBhvr>
                                      <p:to>
                                        <p:strVal val="visible"/>
                                      </p:to>
                                    </p:set>
                                    <p:animEffect transition="in" filter="fade">
                                      <p:cBhvr>
                                        <p:cTn id="7" dur="500"/>
                                        <p:tgtEl>
                                          <p:spTgt spid="59"/>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68"/>
                                        </p:tgtEl>
                                        <p:attrNameLst>
                                          <p:attrName>style.visibility</p:attrName>
                                        </p:attrNameLst>
                                      </p:cBhvr>
                                      <p:to>
                                        <p:strVal val="visible"/>
                                      </p:to>
                                    </p:set>
                                    <p:animEffect transition="in" filter="fade">
                                      <p:cBhvr>
                                        <p:cTn id="12" dur="500"/>
                                        <p:tgtEl>
                                          <p:spTgt spid="68"/>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75"/>
                                        </p:tgtEl>
                                        <p:attrNameLst>
                                          <p:attrName>style.visibility</p:attrName>
                                        </p:attrNameLst>
                                      </p:cBhvr>
                                      <p:to>
                                        <p:strVal val="visible"/>
                                      </p:to>
                                    </p:set>
                                    <p:animEffect transition="in" filter="fade">
                                      <p:cBhvr>
                                        <p:cTn id="17" dur="500"/>
                                        <p:tgtEl>
                                          <p:spTgt spid="75"/>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58"/>
                                        </p:tgtEl>
                                        <p:attrNameLst>
                                          <p:attrName>style.visibility</p:attrName>
                                        </p:attrNameLst>
                                      </p:cBhvr>
                                      <p:to>
                                        <p:strVal val="visible"/>
                                      </p:to>
                                    </p:set>
                                    <p:animEffect transition="in" filter="fade">
                                      <p:cBhvr>
                                        <p:cTn id="22" dur="500"/>
                                        <p:tgtEl>
                                          <p:spTgt spid="58"/>
                                        </p:tgtEl>
                                      </p:cBhvr>
                                    </p:animEffect>
                                  </p:childTnLst>
                                </p:cTn>
                              </p:par>
                              <p:par>
                                <p:cTn id="23" presetID="10" presetClass="entr" presetSubtype="0" fill="hold" nodeType="withEffect">
                                  <p:stCondLst>
                                    <p:cond delay="0"/>
                                  </p:stCondLst>
                                  <p:childTnLst>
                                    <p:set>
                                      <p:cBhvr>
                                        <p:cTn id="24" dur="1" fill="hold">
                                          <p:stCondLst>
                                            <p:cond delay="0"/>
                                          </p:stCondLst>
                                        </p:cTn>
                                        <p:tgtEl>
                                          <p:spTgt spid="77"/>
                                        </p:tgtEl>
                                        <p:attrNameLst>
                                          <p:attrName>style.visibility</p:attrName>
                                        </p:attrNameLst>
                                      </p:cBhvr>
                                      <p:to>
                                        <p:strVal val="visible"/>
                                      </p:to>
                                    </p:set>
                                    <p:animEffect transition="in" filter="fade">
                                      <p:cBhvr>
                                        <p:cTn id="25" dur="500"/>
                                        <p:tgtEl>
                                          <p:spTgt spid="7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共有</a:t>
            </a:r>
            <a:r>
              <a:rPr lang="ja-JP" altLang="en-US" dirty="0" smtClean="0"/>
              <a:t>変数を介したデータ依存関係の構築</a:t>
            </a:r>
            <a:endParaRPr kumimoji="1" lang="ja-JP" altLang="en-US" dirty="0"/>
          </a:p>
        </p:txBody>
      </p:sp>
      <p:sp>
        <p:nvSpPr>
          <p:cNvPr id="4" name="テキスト ボックス 3"/>
          <p:cNvSpPr txBox="1"/>
          <p:nvPr/>
        </p:nvSpPr>
        <p:spPr>
          <a:xfrm>
            <a:off x="107504" y="1975505"/>
            <a:ext cx="4248472" cy="3970318"/>
          </a:xfrm>
          <a:prstGeom prst="rect">
            <a:avLst/>
          </a:prstGeom>
          <a:solidFill>
            <a:schemeClr val="bg1"/>
          </a:solidFill>
          <a:ln w="19050">
            <a:solidFill>
              <a:schemeClr val="tx1"/>
            </a:solidFill>
          </a:ln>
        </p:spPr>
        <p:txBody>
          <a:bodyPr wrap="square" rtlCol="0">
            <a:spAutoFit/>
          </a:bodyPr>
          <a:lstStyle/>
          <a:p>
            <a:r>
              <a:rPr kumimoji="1" lang="en-US" altLang="ja-JP" sz="1800" dirty="0" smtClean="0">
                <a:latin typeface="ＭＳ ゴシック" pitchFamily="49" charset="-128"/>
                <a:ea typeface="ＭＳ ゴシック" pitchFamily="49" charset="-128"/>
              </a:rPr>
              <a:t> 1: public class Sample{ </a:t>
            </a:r>
          </a:p>
          <a:p>
            <a:r>
              <a:rPr lang="en-US" altLang="ja-JP" sz="1800" dirty="0" smtClean="0">
                <a:latin typeface="ＭＳ ゴシック" pitchFamily="49" charset="-128"/>
                <a:ea typeface="ＭＳ ゴシック" pitchFamily="49" charset="-128"/>
              </a:rPr>
              <a:t> 2:   </a:t>
            </a:r>
            <a:r>
              <a:rPr lang="en-US" altLang="ja-JP" sz="1800" dirty="0" err="1" smtClean="0">
                <a:latin typeface="ＭＳ ゴシック" pitchFamily="49" charset="-128"/>
                <a:ea typeface="ＭＳ ゴシック" pitchFamily="49" charset="-128"/>
              </a:rPr>
              <a:t>int</a:t>
            </a:r>
            <a:r>
              <a:rPr lang="en-US" altLang="ja-JP" sz="1800" dirty="0" smtClean="0">
                <a:latin typeface="ＭＳ ゴシック" pitchFamily="49" charset="-128"/>
                <a:ea typeface="ＭＳ ゴシック" pitchFamily="49" charset="-128"/>
              </a:rPr>
              <a:t> x;</a:t>
            </a:r>
          </a:p>
          <a:p>
            <a:r>
              <a:rPr kumimoji="1" lang="en-US" altLang="ja-JP" sz="1800" dirty="0">
                <a:latin typeface="ＭＳ ゴシック" pitchFamily="49" charset="-128"/>
                <a:ea typeface="ＭＳ ゴシック" pitchFamily="49" charset="-128"/>
              </a:rPr>
              <a:t> </a:t>
            </a:r>
            <a:r>
              <a:rPr kumimoji="1" lang="en-US" altLang="ja-JP" sz="1800" dirty="0" smtClean="0">
                <a:latin typeface="ＭＳ ゴシック" pitchFamily="49" charset="-128"/>
                <a:ea typeface="ＭＳ ゴシック" pitchFamily="49" charset="-128"/>
              </a:rPr>
              <a:t>3:   </a:t>
            </a:r>
            <a:r>
              <a:rPr kumimoji="1" lang="en-US" altLang="ja-JP" sz="1800" dirty="0" err="1" smtClean="0">
                <a:latin typeface="ＭＳ ゴシック" pitchFamily="49" charset="-128"/>
                <a:ea typeface="ＭＳ ゴシック" pitchFamily="49" charset="-128"/>
              </a:rPr>
              <a:t>int</a:t>
            </a:r>
            <a:r>
              <a:rPr kumimoji="1" lang="en-US" altLang="ja-JP" sz="1800" dirty="0" smtClean="0">
                <a:latin typeface="ＭＳ ゴシック" pitchFamily="49" charset="-128"/>
                <a:ea typeface="ＭＳ ゴシック" pitchFamily="49" charset="-128"/>
              </a:rPr>
              <a:t> y;</a:t>
            </a:r>
          </a:p>
          <a:p>
            <a:r>
              <a:rPr lang="en-US" altLang="ja-JP" sz="1800" dirty="0">
                <a:latin typeface="ＭＳ ゴシック" pitchFamily="49" charset="-128"/>
                <a:ea typeface="ＭＳ ゴシック" pitchFamily="49" charset="-128"/>
              </a:rPr>
              <a:t> </a:t>
            </a:r>
            <a:r>
              <a:rPr lang="en-US" altLang="ja-JP" sz="1800" dirty="0" smtClean="0">
                <a:latin typeface="ＭＳ ゴシック" pitchFamily="49" charset="-128"/>
                <a:ea typeface="ＭＳ ゴシック" pitchFamily="49" charset="-128"/>
              </a:rPr>
              <a:t>4:   </a:t>
            </a:r>
            <a:r>
              <a:rPr lang="en-US" altLang="ja-JP" sz="1800" dirty="0" err="1" smtClean="0">
                <a:latin typeface="ＭＳ ゴシック" pitchFamily="49" charset="-128"/>
                <a:ea typeface="ＭＳ ゴシック" pitchFamily="49" charset="-128"/>
              </a:rPr>
              <a:t>int</a:t>
            </a:r>
            <a:r>
              <a:rPr lang="en-US" altLang="ja-JP" sz="1800" dirty="0" smtClean="0">
                <a:latin typeface="ＭＳ ゴシック" pitchFamily="49" charset="-128"/>
                <a:ea typeface="ＭＳ ゴシック" pitchFamily="49" charset="-128"/>
              </a:rPr>
              <a:t> z;</a:t>
            </a:r>
            <a:endParaRPr kumimoji="1" lang="en-US" altLang="ja-JP" sz="1800" dirty="0" smtClean="0">
              <a:latin typeface="ＭＳ ゴシック" pitchFamily="49" charset="-128"/>
              <a:ea typeface="ＭＳ ゴシック" pitchFamily="49" charset="-128"/>
            </a:endParaRPr>
          </a:p>
          <a:p>
            <a:r>
              <a:rPr kumimoji="1" lang="en-US" altLang="ja-JP" sz="1800" dirty="0" smtClean="0">
                <a:latin typeface="ＭＳ ゴシック" pitchFamily="49" charset="-128"/>
                <a:ea typeface="ＭＳ ゴシック" pitchFamily="49" charset="-128"/>
              </a:rPr>
              <a:t> 5:   void sample(){</a:t>
            </a:r>
          </a:p>
          <a:p>
            <a:r>
              <a:rPr lang="en-US" altLang="ja-JP" sz="1800" dirty="0" smtClean="0">
                <a:latin typeface="ＭＳ ゴシック" pitchFamily="49" charset="-128"/>
                <a:ea typeface="ＭＳ ゴシック" pitchFamily="49" charset="-128"/>
              </a:rPr>
              <a:t> 6:     </a:t>
            </a:r>
            <a:r>
              <a:rPr lang="en-US" altLang="ja-JP" sz="1800" dirty="0" err="1" smtClean="0">
                <a:latin typeface="ＭＳ ゴシック" pitchFamily="49" charset="-128"/>
                <a:ea typeface="ＭＳ ゴシック" pitchFamily="49" charset="-128"/>
              </a:rPr>
              <a:t>this.x</a:t>
            </a:r>
            <a:r>
              <a:rPr lang="en-US" altLang="ja-JP" sz="1800" dirty="0" smtClean="0">
                <a:latin typeface="ＭＳ ゴシック" pitchFamily="49" charset="-128"/>
                <a:ea typeface="ＭＳ ゴシック" pitchFamily="49" charset="-128"/>
              </a:rPr>
              <a:t> = </a:t>
            </a:r>
            <a:r>
              <a:rPr lang="en-US" altLang="ja-JP" sz="1800" dirty="0" err="1" smtClean="0">
                <a:latin typeface="ＭＳ ゴシック" pitchFamily="49" charset="-128"/>
                <a:ea typeface="ＭＳ ゴシック" pitchFamily="49" charset="-128"/>
              </a:rPr>
              <a:t>XXX.getX</a:t>
            </a:r>
            <a:r>
              <a:rPr lang="en-US" altLang="ja-JP" sz="1800" dirty="0" smtClean="0">
                <a:latin typeface="ＭＳ ゴシック" pitchFamily="49" charset="-128"/>
                <a:ea typeface="ＭＳ ゴシック" pitchFamily="49" charset="-128"/>
              </a:rPr>
              <a:t>();</a:t>
            </a:r>
          </a:p>
          <a:p>
            <a:r>
              <a:rPr kumimoji="1" lang="en-US" altLang="ja-JP" sz="1800" dirty="0">
                <a:latin typeface="ＭＳ ゴシック" pitchFamily="49" charset="-128"/>
                <a:ea typeface="ＭＳ ゴシック" pitchFamily="49" charset="-128"/>
              </a:rPr>
              <a:t> </a:t>
            </a:r>
            <a:r>
              <a:rPr lang="en-US" altLang="ja-JP" sz="1800" dirty="0">
                <a:latin typeface="ＭＳ ゴシック" pitchFamily="49" charset="-128"/>
                <a:ea typeface="ＭＳ ゴシック" pitchFamily="49" charset="-128"/>
              </a:rPr>
              <a:t>7</a:t>
            </a:r>
            <a:r>
              <a:rPr kumimoji="1" lang="en-US" altLang="ja-JP" sz="1800" dirty="0" smtClean="0">
                <a:latin typeface="ＭＳ ゴシック" pitchFamily="49" charset="-128"/>
                <a:ea typeface="ＭＳ ゴシック" pitchFamily="49" charset="-128"/>
              </a:rPr>
              <a:t>:     </a:t>
            </a:r>
            <a:r>
              <a:rPr kumimoji="1" lang="en-US" altLang="ja-JP" sz="1800" dirty="0" err="1" smtClean="0">
                <a:latin typeface="ＭＳ ゴシック" pitchFamily="49" charset="-128"/>
                <a:ea typeface="ＭＳ ゴシック" pitchFamily="49" charset="-128"/>
              </a:rPr>
              <a:t>this.y</a:t>
            </a:r>
            <a:r>
              <a:rPr kumimoji="1" lang="en-US" altLang="ja-JP" sz="1800" dirty="0" smtClean="0">
                <a:latin typeface="ＭＳ ゴシック" pitchFamily="49" charset="-128"/>
                <a:ea typeface="ＭＳ ゴシック" pitchFamily="49" charset="-128"/>
              </a:rPr>
              <a:t> = </a:t>
            </a:r>
            <a:r>
              <a:rPr kumimoji="1" lang="en-US" altLang="ja-JP" sz="1800" dirty="0" err="1" smtClean="0">
                <a:latin typeface="ＭＳ ゴシック" pitchFamily="49" charset="-128"/>
                <a:ea typeface="ＭＳ ゴシック" pitchFamily="49" charset="-128"/>
              </a:rPr>
              <a:t>XXX.getY</a:t>
            </a:r>
            <a:r>
              <a:rPr kumimoji="1" lang="en-US" altLang="ja-JP" sz="1800" dirty="0" smtClean="0">
                <a:latin typeface="ＭＳ ゴシック" pitchFamily="49" charset="-128"/>
                <a:ea typeface="ＭＳ ゴシック" pitchFamily="49" charset="-128"/>
              </a:rPr>
              <a:t>();</a:t>
            </a:r>
          </a:p>
          <a:p>
            <a:r>
              <a:rPr lang="en-US" altLang="ja-JP" sz="1800" dirty="0" smtClean="0">
                <a:latin typeface="ＭＳ ゴシック" pitchFamily="49" charset="-128"/>
                <a:ea typeface="ＭＳ ゴシック" pitchFamily="49" charset="-128"/>
              </a:rPr>
              <a:t> 8:     </a:t>
            </a:r>
            <a:r>
              <a:rPr lang="en-US" altLang="ja-JP" sz="1800" dirty="0" err="1" smtClean="0">
                <a:latin typeface="ＭＳ ゴシック" pitchFamily="49" charset="-128"/>
                <a:ea typeface="ＭＳ ゴシック" pitchFamily="49" charset="-128"/>
              </a:rPr>
              <a:t>this.operate</a:t>
            </a:r>
            <a:r>
              <a:rPr lang="en-US" altLang="ja-JP" sz="1800" dirty="0" smtClean="0">
                <a:latin typeface="ＭＳ ゴシック" pitchFamily="49" charset="-128"/>
                <a:ea typeface="ＭＳ ゴシック" pitchFamily="49" charset="-128"/>
              </a:rPr>
              <a:t>();</a:t>
            </a:r>
          </a:p>
          <a:p>
            <a:r>
              <a:rPr lang="en-US" altLang="ja-JP" sz="1800" dirty="0" smtClean="0">
                <a:latin typeface="ＭＳ ゴシック" pitchFamily="49" charset="-128"/>
                <a:ea typeface="ＭＳ ゴシック" pitchFamily="49" charset="-128"/>
              </a:rPr>
              <a:t> 9:     </a:t>
            </a:r>
            <a:r>
              <a:rPr lang="en-US" altLang="ja-JP" sz="1800" dirty="0" err="1" smtClean="0">
                <a:latin typeface="ＭＳ ゴシック" pitchFamily="49" charset="-128"/>
                <a:ea typeface="ＭＳ ゴシック" pitchFamily="49" charset="-128"/>
              </a:rPr>
              <a:t>System.out.println</a:t>
            </a:r>
            <a:r>
              <a:rPr lang="en-US" altLang="ja-JP" sz="1800" dirty="0" smtClean="0">
                <a:latin typeface="ＭＳ ゴシック" pitchFamily="49" charset="-128"/>
                <a:ea typeface="ＭＳ ゴシック" pitchFamily="49" charset="-128"/>
              </a:rPr>
              <a:t>(</a:t>
            </a:r>
            <a:r>
              <a:rPr lang="en-US" altLang="ja-JP" sz="1800" dirty="0" err="1" smtClean="0">
                <a:latin typeface="ＭＳ ゴシック" pitchFamily="49" charset="-128"/>
                <a:ea typeface="ＭＳ ゴシック" pitchFamily="49" charset="-128"/>
              </a:rPr>
              <a:t>this.z</a:t>
            </a:r>
            <a:r>
              <a:rPr lang="en-US" altLang="ja-JP" sz="1800" dirty="0" smtClean="0">
                <a:latin typeface="ＭＳ ゴシック" pitchFamily="49" charset="-128"/>
                <a:ea typeface="ＭＳ ゴシック" pitchFamily="49" charset="-128"/>
              </a:rPr>
              <a:t>);</a:t>
            </a:r>
          </a:p>
          <a:p>
            <a:r>
              <a:rPr lang="en-US" altLang="ja-JP" sz="1800" dirty="0" smtClean="0">
                <a:latin typeface="ＭＳ ゴシック" pitchFamily="49" charset="-128"/>
                <a:ea typeface="ＭＳ ゴシック" pitchFamily="49" charset="-128"/>
              </a:rPr>
              <a:t>10:   }</a:t>
            </a:r>
          </a:p>
          <a:p>
            <a:r>
              <a:rPr lang="en-US" altLang="ja-JP" sz="1800" dirty="0" smtClean="0">
                <a:latin typeface="ＭＳ ゴシック" pitchFamily="49" charset="-128"/>
                <a:ea typeface="ＭＳ ゴシック" pitchFamily="49" charset="-128"/>
              </a:rPr>
              <a:t>11:   </a:t>
            </a:r>
            <a:r>
              <a:rPr lang="en-US" altLang="ja-JP" sz="1800" dirty="0" err="1" smtClean="0">
                <a:latin typeface="ＭＳ ゴシック" pitchFamily="49" charset="-128"/>
                <a:ea typeface="ＭＳ ゴシック" pitchFamily="49" charset="-128"/>
              </a:rPr>
              <a:t>int</a:t>
            </a:r>
            <a:r>
              <a:rPr lang="en-US" altLang="ja-JP" sz="1800" dirty="0" smtClean="0">
                <a:latin typeface="ＭＳ ゴシック" pitchFamily="49" charset="-128"/>
                <a:ea typeface="ＭＳ ゴシック" pitchFamily="49" charset="-128"/>
              </a:rPr>
              <a:t> operate(){</a:t>
            </a:r>
          </a:p>
          <a:p>
            <a:r>
              <a:rPr lang="en-US" altLang="ja-JP" sz="1800" dirty="0" smtClean="0">
                <a:latin typeface="ＭＳ ゴシック" pitchFamily="49" charset="-128"/>
                <a:ea typeface="ＭＳ ゴシック" pitchFamily="49" charset="-128"/>
              </a:rPr>
              <a:t>12:     </a:t>
            </a:r>
            <a:r>
              <a:rPr lang="en-US" altLang="ja-JP" sz="1800" dirty="0" err="1" smtClean="0">
                <a:latin typeface="ＭＳ ゴシック" pitchFamily="49" charset="-128"/>
                <a:ea typeface="ＭＳ ゴシック" pitchFamily="49" charset="-128"/>
              </a:rPr>
              <a:t>this.z</a:t>
            </a:r>
            <a:r>
              <a:rPr lang="en-US" altLang="ja-JP" sz="1800" dirty="0" smtClean="0">
                <a:latin typeface="ＭＳ ゴシック" pitchFamily="49" charset="-128"/>
                <a:ea typeface="ＭＳ ゴシック" pitchFamily="49" charset="-128"/>
              </a:rPr>
              <a:t> = </a:t>
            </a:r>
            <a:r>
              <a:rPr lang="en-US" altLang="ja-JP" sz="1800" dirty="0" err="1" smtClean="0">
                <a:latin typeface="ＭＳ ゴシック" pitchFamily="49" charset="-128"/>
                <a:ea typeface="ＭＳ ゴシック" pitchFamily="49" charset="-128"/>
              </a:rPr>
              <a:t>this.x</a:t>
            </a:r>
            <a:r>
              <a:rPr lang="en-US" altLang="ja-JP" sz="1800" dirty="0" smtClean="0">
                <a:latin typeface="ＭＳ ゴシック" pitchFamily="49" charset="-128"/>
                <a:ea typeface="ＭＳ ゴシック" pitchFamily="49" charset="-128"/>
              </a:rPr>
              <a:t> + </a:t>
            </a:r>
            <a:r>
              <a:rPr lang="en-US" altLang="ja-JP" sz="1800" dirty="0" err="1" smtClean="0">
                <a:latin typeface="ＭＳ ゴシック" pitchFamily="49" charset="-128"/>
                <a:ea typeface="ＭＳ ゴシック" pitchFamily="49" charset="-128"/>
              </a:rPr>
              <a:t>this.y</a:t>
            </a:r>
            <a:r>
              <a:rPr lang="en-US" altLang="ja-JP" sz="1800" dirty="0" smtClean="0">
                <a:latin typeface="ＭＳ ゴシック" pitchFamily="49" charset="-128"/>
                <a:ea typeface="ＭＳ ゴシック" pitchFamily="49" charset="-128"/>
              </a:rPr>
              <a:t>;</a:t>
            </a:r>
          </a:p>
          <a:p>
            <a:r>
              <a:rPr lang="en-US" altLang="ja-JP" sz="1800" dirty="0" smtClean="0">
                <a:latin typeface="ＭＳ ゴシック" pitchFamily="49" charset="-128"/>
                <a:ea typeface="ＭＳ ゴシック" pitchFamily="49" charset="-128"/>
              </a:rPr>
              <a:t>13:   }</a:t>
            </a:r>
          </a:p>
          <a:p>
            <a:r>
              <a:rPr lang="en-US" altLang="ja-JP" sz="1800" dirty="0" smtClean="0">
                <a:latin typeface="ＭＳ ゴシック" pitchFamily="49" charset="-128"/>
                <a:ea typeface="ＭＳ ゴシック" pitchFamily="49" charset="-128"/>
              </a:rPr>
              <a:t>14: }</a:t>
            </a:r>
            <a:endParaRPr kumimoji="1" lang="ja-JP" altLang="en-US" sz="1800" dirty="0">
              <a:latin typeface="ＭＳ ゴシック" pitchFamily="49" charset="-128"/>
              <a:ea typeface="ＭＳ ゴシック" pitchFamily="49" charset="-128"/>
            </a:endParaRPr>
          </a:p>
        </p:txBody>
      </p:sp>
      <p:sp>
        <p:nvSpPr>
          <p:cNvPr id="6" name="フローチャート : 判断 5"/>
          <p:cNvSpPr/>
          <p:nvPr/>
        </p:nvSpPr>
        <p:spPr>
          <a:xfrm>
            <a:off x="4499992" y="2195107"/>
            <a:ext cx="714380" cy="428628"/>
          </a:xfrm>
          <a:prstGeom prst="flowChartDecision">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 name="テキスト ボックス 6"/>
          <p:cNvSpPr txBox="1"/>
          <p:nvPr/>
        </p:nvSpPr>
        <p:spPr>
          <a:xfrm>
            <a:off x="4499992" y="2266545"/>
            <a:ext cx="714380" cy="338554"/>
          </a:xfrm>
          <a:prstGeom prst="rect">
            <a:avLst/>
          </a:prstGeom>
          <a:noFill/>
        </p:spPr>
        <p:txBody>
          <a:bodyPr wrap="square" rtlCol="0">
            <a:spAutoFit/>
          </a:bodyPr>
          <a:lstStyle/>
          <a:p>
            <a:pPr algn="ctr"/>
            <a:r>
              <a:rPr kumimoji="1" lang="en-US" altLang="ja-JP" sz="1600" dirty="0" smtClean="0"/>
              <a:t>&lt;2&gt;</a:t>
            </a:r>
            <a:endParaRPr kumimoji="1" lang="ja-JP" altLang="en-US" sz="1600" dirty="0"/>
          </a:p>
        </p:txBody>
      </p:sp>
      <p:cxnSp>
        <p:nvCxnSpPr>
          <p:cNvPr id="8" name="直線矢印コネクタ 7"/>
          <p:cNvCxnSpPr/>
          <p:nvPr/>
        </p:nvCxnSpPr>
        <p:spPr>
          <a:xfrm>
            <a:off x="5096576" y="2555147"/>
            <a:ext cx="699560" cy="434898"/>
          </a:xfrm>
          <a:prstGeom prst="straightConnector1">
            <a:avLst/>
          </a:prstGeom>
          <a:ln w="15875">
            <a:solidFill>
              <a:schemeClr val="tx1"/>
            </a:solidFill>
            <a:prstDash val="dashDot"/>
            <a:tailEnd type="arrow"/>
          </a:ln>
        </p:spPr>
        <p:style>
          <a:lnRef idx="1">
            <a:schemeClr val="accent1"/>
          </a:lnRef>
          <a:fillRef idx="0">
            <a:schemeClr val="accent1"/>
          </a:fillRef>
          <a:effectRef idx="0">
            <a:schemeClr val="accent1"/>
          </a:effectRef>
          <a:fontRef idx="minor">
            <a:schemeClr val="tx1"/>
          </a:fontRef>
        </p:style>
      </p:cxnSp>
      <p:cxnSp>
        <p:nvCxnSpPr>
          <p:cNvPr id="9" name="直線矢印コネクタ 8"/>
          <p:cNvCxnSpPr/>
          <p:nvPr/>
        </p:nvCxnSpPr>
        <p:spPr>
          <a:xfrm>
            <a:off x="7020272" y="4441672"/>
            <a:ext cx="642942" cy="1588"/>
          </a:xfrm>
          <a:prstGeom prst="straightConnector1">
            <a:avLst/>
          </a:prstGeom>
          <a:ln w="15875">
            <a:solidFill>
              <a:schemeClr val="tx1"/>
            </a:solidFill>
            <a:prstDash val="dashDot"/>
            <a:tailEnd type="arrow"/>
          </a:ln>
        </p:spPr>
        <p:style>
          <a:lnRef idx="1">
            <a:schemeClr val="accent1"/>
          </a:lnRef>
          <a:fillRef idx="0">
            <a:schemeClr val="accent1"/>
          </a:fillRef>
          <a:effectRef idx="0">
            <a:schemeClr val="accent1"/>
          </a:effectRef>
          <a:fontRef idx="minor">
            <a:schemeClr val="tx1"/>
          </a:fontRef>
        </p:style>
      </p:cxnSp>
      <p:sp>
        <p:nvSpPr>
          <p:cNvPr id="10" name="テキスト ボックス 9"/>
          <p:cNvSpPr txBox="1"/>
          <p:nvPr/>
        </p:nvSpPr>
        <p:spPr>
          <a:xfrm>
            <a:off x="7663214" y="4298796"/>
            <a:ext cx="1000132" cy="338554"/>
          </a:xfrm>
          <a:prstGeom prst="rect">
            <a:avLst/>
          </a:prstGeom>
          <a:noFill/>
        </p:spPr>
        <p:txBody>
          <a:bodyPr wrap="square" rtlCol="0">
            <a:spAutoFit/>
          </a:bodyPr>
          <a:lstStyle/>
          <a:p>
            <a:pPr algn="ctr"/>
            <a:r>
              <a:rPr kumimoji="1" lang="ja-JP" altLang="en-US" sz="1600" dirty="0" smtClean="0"/>
              <a:t>制御依存</a:t>
            </a:r>
            <a:endParaRPr kumimoji="1" lang="ja-JP" altLang="en-US" sz="1600" dirty="0"/>
          </a:p>
        </p:txBody>
      </p:sp>
      <p:cxnSp>
        <p:nvCxnSpPr>
          <p:cNvPr id="11" name="直線矢印コネクタ 10"/>
          <p:cNvCxnSpPr/>
          <p:nvPr/>
        </p:nvCxnSpPr>
        <p:spPr>
          <a:xfrm>
            <a:off x="7020272" y="4868712"/>
            <a:ext cx="642942" cy="1588"/>
          </a:xfrm>
          <a:prstGeom prst="straightConnector1">
            <a:avLst/>
          </a:prstGeom>
          <a:ln w="12700">
            <a:solidFill>
              <a:schemeClr val="tx1"/>
            </a:solidFill>
            <a:prstDash val="solid"/>
            <a:tailEnd type="arrow"/>
          </a:ln>
        </p:spPr>
        <p:style>
          <a:lnRef idx="1">
            <a:schemeClr val="accent1"/>
          </a:lnRef>
          <a:fillRef idx="0">
            <a:schemeClr val="accent1"/>
          </a:fillRef>
          <a:effectRef idx="0">
            <a:schemeClr val="accent1"/>
          </a:effectRef>
          <a:fontRef idx="minor">
            <a:schemeClr val="tx1"/>
          </a:fontRef>
        </p:style>
      </p:cxnSp>
      <p:sp>
        <p:nvSpPr>
          <p:cNvPr id="12" name="テキスト ボックス 11"/>
          <p:cNvSpPr txBox="1"/>
          <p:nvPr/>
        </p:nvSpPr>
        <p:spPr>
          <a:xfrm>
            <a:off x="7663214" y="4674622"/>
            <a:ext cx="1143008" cy="338554"/>
          </a:xfrm>
          <a:prstGeom prst="rect">
            <a:avLst/>
          </a:prstGeom>
          <a:noFill/>
        </p:spPr>
        <p:txBody>
          <a:bodyPr wrap="square" rtlCol="0">
            <a:spAutoFit/>
          </a:bodyPr>
          <a:lstStyle/>
          <a:p>
            <a:pPr algn="ctr"/>
            <a:r>
              <a:rPr lang="ja-JP" altLang="en-US" sz="1600" dirty="0" smtClean="0"/>
              <a:t>データ</a:t>
            </a:r>
            <a:r>
              <a:rPr kumimoji="1" lang="ja-JP" altLang="en-US" sz="1600" dirty="0" smtClean="0"/>
              <a:t>依存</a:t>
            </a:r>
            <a:endParaRPr kumimoji="1" lang="ja-JP" altLang="en-US" sz="1600" dirty="0"/>
          </a:p>
        </p:txBody>
      </p:sp>
      <p:sp>
        <p:nvSpPr>
          <p:cNvPr id="13" name="正方形/長方形 12"/>
          <p:cNvSpPr/>
          <p:nvPr/>
        </p:nvSpPr>
        <p:spPr>
          <a:xfrm>
            <a:off x="5800696" y="2990045"/>
            <a:ext cx="571504" cy="35719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4" name="テキスト ボックス 13"/>
          <p:cNvSpPr txBox="1"/>
          <p:nvPr/>
        </p:nvSpPr>
        <p:spPr>
          <a:xfrm>
            <a:off x="5800696" y="3008681"/>
            <a:ext cx="571504" cy="338554"/>
          </a:xfrm>
          <a:prstGeom prst="rect">
            <a:avLst/>
          </a:prstGeom>
          <a:noFill/>
        </p:spPr>
        <p:txBody>
          <a:bodyPr wrap="square" rtlCol="0">
            <a:spAutoFit/>
          </a:bodyPr>
          <a:lstStyle/>
          <a:p>
            <a:pPr algn="ctr"/>
            <a:r>
              <a:rPr kumimoji="1" lang="en-US" altLang="ja-JP" sz="1600" dirty="0" smtClean="0"/>
              <a:t>&lt;6&gt;</a:t>
            </a:r>
            <a:endParaRPr kumimoji="1" lang="ja-JP" altLang="en-US" sz="1600" dirty="0"/>
          </a:p>
        </p:txBody>
      </p:sp>
      <p:sp>
        <p:nvSpPr>
          <p:cNvPr id="15" name="正方形/長方形 14"/>
          <p:cNvSpPr/>
          <p:nvPr/>
        </p:nvSpPr>
        <p:spPr>
          <a:xfrm>
            <a:off x="5796136" y="3635267"/>
            <a:ext cx="571504" cy="35719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6" name="テキスト ボックス 15"/>
          <p:cNvSpPr txBox="1"/>
          <p:nvPr/>
        </p:nvSpPr>
        <p:spPr>
          <a:xfrm>
            <a:off x="5796136" y="3653903"/>
            <a:ext cx="571504" cy="338554"/>
          </a:xfrm>
          <a:prstGeom prst="rect">
            <a:avLst/>
          </a:prstGeom>
          <a:noFill/>
        </p:spPr>
        <p:txBody>
          <a:bodyPr wrap="square" rtlCol="0">
            <a:spAutoFit/>
          </a:bodyPr>
          <a:lstStyle/>
          <a:p>
            <a:pPr algn="ctr"/>
            <a:r>
              <a:rPr kumimoji="1" lang="en-US" altLang="ja-JP" sz="1600" dirty="0" smtClean="0"/>
              <a:t>&lt;7&gt;</a:t>
            </a:r>
            <a:endParaRPr kumimoji="1" lang="ja-JP" altLang="en-US" sz="1600" dirty="0"/>
          </a:p>
        </p:txBody>
      </p:sp>
      <p:cxnSp>
        <p:nvCxnSpPr>
          <p:cNvPr id="17" name="直線矢印コネクタ 16"/>
          <p:cNvCxnSpPr/>
          <p:nvPr/>
        </p:nvCxnSpPr>
        <p:spPr>
          <a:xfrm>
            <a:off x="5096576" y="2555147"/>
            <a:ext cx="699560" cy="1080120"/>
          </a:xfrm>
          <a:prstGeom prst="straightConnector1">
            <a:avLst/>
          </a:prstGeom>
          <a:ln w="15875">
            <a:solidFill>
              <a:schemeClr val="tx1"/>
            </a:solidFill>
            <a:prstDash val="dashDot"/>
            <a:tailEnd type="arrow"/>
          </a:ln>
        </p:spPr>
        <p:style>
          <a:lnRef idx="1">
            <a:schemeClr val="accent1"/>
          </a:lnRef>
          <a:fillRef idx="0">
            <a:schemeClr val="accent1"/>
          </a:fillRef>
          <a:effectRef idx="0">
            <a:schemeClr val="accent1"/>
          </a:effectRef>
          <a:fontRef idx="minor">
            <a:schemeClr val="tx1"/>
          </a:fontRef>
        </p:style>
      </p:cxnSp>
      <p:sp>
        <p:nvSpPr>
          <p:cNvPr id="18" name="正方形/長方形 17"/>
          <p:cNvSpPr/>
          <p:nvPr/>
        </p:nvSpPr>
        <p:spPr>
          <a:xfrm>
            <a:off x="5800696" y="4283339"/>
            <a:ext cx="571504" cy="35719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9" name="テキスト ボックス 18"/>
          <p:cNvSpPr txBox="1"/>
          <p:nvPr/>
        </p:nvSpPr>
        <p:spPr>
          <a:xfrm>
            <a:off x="5800696" y="4301975"/>
            <a:ext cx="571504" cy="338554"/>
          </a:xfrm>
          <a:prstGeom prst="rect">
            <a:avLst/>
          </a:prstGeom>
          <a:noFill/>
        </p:spPr>
        <p:txBody>
          <a:bodyPr wrap="square" rtlCol="0">
            <a:spAutoFit/>
          </a:bodyPr>
          <a:lstStyle/>
          <a:p>
            <a:pPr algn="ctr"/>
            <a:r>
              <a:rPr kumimoji="1" lang="en-US" altLang="ja-JP" sz="1600" dirty="0" smtClean="0"/>
              <a:t>&lt;8&gt;</a:t>
            </a:r>
            <a:endParaRPr kumimoji="1" lang="ja-JP" altLang="en-US" sz="1600" dirty="0"/>
          </a:p>
        </p:txBody>
      </p:sp>
      <p:cxnSp>
        <p:nvCxnSpPr>
          <p:cNvPr id="20" name="直線矢印コネクタ 19"/>
          <p:cNvCxnSpPr/>
          <p:nvPr/>
        </p:nvCxnSpPr>
        <p:spPr>
          <a:xfrm>
            <a:off x="5096576" y="2555147"/>
            <a:ext cx="720483" cy="1728192"/>
          </a:xfrm>
          <a:prstGeom prst="straightConnector1">
            <a:avLst/>
          </a:prstGeom>
          <a:ln w="15875">
            <a:solidFill>
              <a:schemeClr val="tx1"/>
            </a:solidFill>
            <a:prstDash val="dashDot"/>
            <a:tailEnd type="arrow"/>
          </a:ln>
        </p:spPr>
        <p:style>
          <a:lnRef idx="1">
            <a:schemeClr val="accent1"/>
          </a:lnRef>
          <a:fillRef idx="0">
            <a:schemeClr val="accent1"/>
          </a:fillRef>
          <a:effectRef idx="0">
            <a:schemeClr val="accent1"/>
          </a:effectRef>
          <a:fontRef idx="minor">
            <a:schemeClr val="tx1"/>
          </a:fontRef>
        </p:style>
      </p:cxnSp>
      <p:cxnSp>
        <p:nvCxnSpPr>
          <p:cNvPr id="21" name="直線矢印コネクタ 20"/>
          <p:cNvCxnSpPr/>
          <p:nvPr/>
        </p:nvCxnSpPr>
        <p:spPr>
          <a:xfrm>
            <a:off x="5096576" y="2555147"/>
            <a:ext cx="700438" cy="2376264"/>
          </a:xfrm>
          <a:prstGeom prst="straightConnector1">
            <a:avLst/>
          </a:prstGeom>
          <a:ln w="15875">
            <a:solidFill>
              <a:schemeClr val="tx1"/>
            </a:solidFill>
            <a:prstDash val="dashDot"/>
            <a:tailEnd type="arrow"/>
          </a:ln>
        </p:spPr>
        <p:style>
          <a:lnRef idx="1">
            <a:schemeClr val="accent1"/>
          </a:lnRef>
          <a:fillRef idx="0">
            <a:schemeClr val="accent1"/>
          </a:fillRef>
          <a:effectRef idx="0">
            <a:schemeClr val="accent1"/>
          </a:effectRef>
          <a:fontRef idx="minor">
            <a:schemeClr val="tx1"/>
          </a:fontRef>
        </p:style>
      </p:cxnSp>
      <p:sp>
        <p:nvSpPr>
          <p:cNvPr id="22" name="正方形/長方形 21"/>
          <p:cNvSpPr/>
          <p:nvPr/>
        </p:nvSpPr>
        <p:spPr>
          <a:xfrm>
            <a:off x="5800696" y="4931411"/>
            <a:ext cx="571504" cy="35719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3" name="テキスト ボックス 22"/>
          <p:cNvSpPr txBox="1"/>
          <p:nvPr/>
        </p:nvSpPr>
        <p:spPr>
          <a:xfrm>
            <a:off x="5724128" y="4950047"/>
            <a:ext cx="714380" cy="338554"/>
          </a:xfrm>
          <a:prstGeom prst="rect">
            <a:avLst/>
          </a:prstGeom>
          <a:noFill/>
        </p:spPr>
        <p:txBody>
          <a:bodyPr wrap="square" rtlCol="0">
            <a:spAutoFit/>
          </a:bodyPr>
          <a:lstStyle/>
          <a:p>
            <a:pPr algn="ctr"/>
            <a:r>
              <a:rPr kumimoji="1" lang="en-US" altLang="ja-JP" sz="1600" dirty="0" smtClean="0"/>
              <a:t>&lt;</a:t>
            </a:r>
            <a:r>
              <a:rPr lang="en-US" altLang="ja-JP" sz="1600" dirty="0"/>
              <a:t>9</a:t>
            </a:r>
            <a:r>
              <a:rPr kumimoji="1" lang="en-US" altLang="ja-JP" sz="1600" dirty="0" smtClean="0"/>
              <a:t>&gt;</a:t>
            </a:r>
            <a:endParaRPr kumimoji="1" lang="ja-JP" altLang="en-US" sz="1600" dirty="0"/>
          </a:p>
        </p:txBody>
      </p:sp>
      <p:sp>
        <p:nvSpPr>
          <p:cNvPr id="30" name="フローチャート : 判断 29"/>
          <p:cNvSpPr/>
          <p:nvPr/>
        </p:nvSpPr>
        <p:spPr>
          <a:xfrm>
            <a:off x="6948264" y="2411131"/>
            <a:ext cx="714380" cy="428628"/>
          </a:xfrm>
          <a:prstGeom prst="flowChartDecision">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1" name="テキスト ボックス 30"/>
          <p:cNvSpPr txBox="1"/>
          <p:nvPr/>
        </p:nvSpPr>
        <p:spPr>
          <a:xfrm>
            <a:off x="6948264" y="2482569"/>
            <a:ext cx="714380" cy="338554"/>
          </a:xfrm>
          <a:prstGeom prst="rect">
            <a:avLst/>
          </a:prstGeom>
          <a:noFill/>
        </p:spPr>
        <p:txBody>
          <a:bodyPr wrap="square" rtlCol="0">
            <a:spAutoFit/>
          </a:bodyPr>
          <a:lstStyle/>
          <a:p>
            <a:pPr algn="ctr"/>
            <a:r>
              <a:rPr kumimoji="1" lang="en-US" altLang="ja-JP" sz="1600" dirty="0" smtClean="0"/>
              <a:t>&lt;11&gt;</a:t>
            </a:r>
            <a:endParaRPr kumimoji="1" lang="ja-JP" altLang="en-US" sz="1600" dirty="0"/>
          </a:p>
        </p:txBody>
      </p:sp>
      <p:cxnSp>
        <p:nvCxnSpPr>
          <p:cNvPr id="32" name="直線矢印コネクタ 31"/>
          <p:cNvCxnSpPr/>
          <p:nvPr/>
        </p:nvCxnSpPr>
        <p:spPr>
          <a:xfrm>
            <a:off x="7544848" y="2771171"/>
            <a:ext cx="699560" cy="434898"/>
          </a:xfrm>
          <a:prstGeom prst="straightConnector1">
            <a:avLst/>
          </a:prstGeom>
          <a:ln w="15875">
            <a:solidFill>
              <a:schemeClr val="tx1"/>
            </a:solidFill>
            <a:prstDash val="dashDot"/>
            <a:tailEnd type="arrow"/>
          </a:ln>
        </p:spPr>
        <p:style>
          <a:lnRef idx="1">
            <a:schemeClr val="accent1"/>
          </a:lnRef>
          <a:fillRef idx="0">
            <a:schemeClr val="accent1"/>
          </a:fillRef>
          <a:effectRef idx="0">
            <a:schemeClr val="accent1"/>
          </a:effectRef>
          <a:fontRef idx="minor">
            <a:schemeClr val="tx1"/>
          </a:fontRef>
        </p:style>
      </p:cxnSp>
      <p:sp>
        <p:nvSpPr>
          <p:cNvPr id="33" name="正方形/長方形 32"/>
          <p:cNvSpPr/>
          <p:nvPr/>
        </p:nvSpPr>
        <p:spPr>
          <a:xfrm>
            <a:off x="8248968" y="3206069"/>
            <a:ext cx="571504" cy="35719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4" name="テキスト ボックス 33"/>
          <p:cNvSpPr txBox="1"/>
          <p:nvPr/>
        </p:nvSpPr>
        <p:spPr>
          <a:xfrm>
            <a:off x="8221271" y="3224705"/>
            <a:ext cx="665509" cy="338554"/>
          </a:xfrm>
          <a:prstGeom prst="rect">
            <a:avLst/>
          </a:prstGeom>
          <a:noFill/>
        </p:spPr>
        <p:txBody>
          <a:bodyPr wrap="square" rtlCol="0">
            <a:spAutoFit/>
          </a:bodyPr>
          <a:lstStyle/>
          <a:p>
            <a:pPr algn="ctr"/>
            <a:r>
              <a:rPr kumimoji="1" lang="en-US" altLang="ja-JP" sz="1600" dirty="0" smtClean="0"/>
              <a:t>&lt;12&gt;</a:t>
            </a:r>
            <a:endParaRPr kumimoji="1" lang="ja-JP" altLang="en-US" sz="1600" dirty="0"/>
          </a:p>
        </p:txBody>
      </p:sp>
      <p:sp>
        <p:nvSpPr>
          <p:cNvPr id="44" name="正方形/長方形 43"/>
          <p:cNvSpPr/>
          <p:nvPr/>
        </p:nvSpPr>
        <p:spPr bwMode="auto">
          <a:xfrm>
            <a:off x="4427984" y="2051091"/>
            <a:ext cx="2010524" cy="3394133"/>
          </a:xfrm>
          <a:prstGeom prst="rect">
            <a:avLst/>
          </a:prstGeom>
          <a:noFill/>
          <a:ln w="12700" cap="flat" cmpd="sng" algn="ctr">
            <a:solidFill>
              <a:schemeClr val="tx1"/>
            </a:solidFill>
            <a:prstDash val="sysDash"/>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1"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45" name="正方形/長方形 44"/>
          <p:cNvSpPr/>
          <p:nvPr/>
        </p:nvSpPr>
        <p:spPr bwMode="auto">
          <a:xfrm>
            <a:off x="6868854" y="2088354"/>
            <a:ext cx="2167642" cy="1618921"/>
          </a:xfrm>
          <a:prstGeom prst="rect">
            <a:avLst/>
          </a:prstGeom>
          <a:noFill/>
          <a:ln w="12700" cap="flat" cmpd="sng" algn="ctr">
            <a:solidFill>
              <a:schemeClr val="tx1"/>
            </a:solidFill>
            <a:prstDash val="sysDash"/>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1"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cxnSp>
        <p:nvCxnSpPr>
          <p:cNvPr id="58" name="直線矢印コネクタ 57"/>
          <p:cNvCxnSpPr>
            <a:endCxn id="34" idx="1"/>
          </p:cNvCxnSpPr>
          <p:nvPr/>
        </p:nvCxnSpPr>
        <p:spPr bwMode="auto">
          <a:xfrm>
            <a:off x="6438508" y="3144538"/>
            <a:ext cx="1782763" cy="249444"/>
          </a:xfrm>
          <a:prstGeom prst="straightConnector1">
            <a:avLst/>
          </a:prstGeom>
          <a:solidFill>
            <a:schemeClr val="accent1"/>
          </a:solidFill>
          <a:ln w="12700" cap="flat" cmpd="sng" algn="ctr">
            <a:solidFill>
              <a:schemeClr val="tx2"/>
            </a:solidFill>
            <a:prstDash val="solid"/>
            <a:round/>
            <a:headEnd type="none" w="med" len="med"/>
            <a:tailEnd type="arrow" w="lg" len="med"/>
          </a:ln>
          <a:effectLst/>
        </p:spPr>
      </p:cxnSp>
      <p:grpSp>
        <p:nvGrpSpPr>
          <p:cNvPr id="59" name="グループ化 58"/>
          <p:cNvGrpSpPr/>
          <p:nvPr/>
        </p:nvGrpSpPr>
        <p:grpSpPr>
          <a:xfrm>
            <a:off x="4360536" y="4149080"/>
            <a:ext cx="2011664" cy="707886"/>
            <a:chOff x="4355976" y="4293096"/>
            <a:chExt cx="2011664" cy="707886"/>
          </a:xfrm>
        </p:grpSpPr>
        <p:sp>
          <p:nvSpPr>
            <p:cNvPr id="60" name="正方形/長方形 59"/>
            <p:cNvSpPr/>
            <p:nvPr/>
          </p:nvSpPr>
          <p:spPr bwMode="auto">
            <a:xfrm>
              <a:off x="5817059" y="4437112"/>
              <a:ext cx="550581" cy="357190"/>
            </a:xfrm>
            <a:prstGeom prst="rect">
              <a:avLst/>
            </a:prstGeom>
            <a:solidFill>
              <a:srgbClr val="FF0000">
                <a:alpha val="30000"/>
              </a:srgbClr>
            </a:solid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1"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61" name="テキスト ボックス 60"/>
            <p:cNvSpPr txBox="1"/>
            <p:nvPr/>
          </p:nvSpPr>
          <p:spPr>
            <a:xfrm>
              <a:off x="4355976" y="4293096"/>
              <a:ext cx="1506468" cy="707886"/>
            </a:xfrm>
            <a:prstGeom prst="rect">
              <a:avLst/>
            </a:prstGeom>
            <a:noFill/>
          </p:spPr>
          <p:txBody>
            <a:bodyPr wrap="square" rtlCol="0">
              <a:spAutoFit/>
            </a:bodyPr>
            <a:lstStyle/>
            <a:p>
              <a:r>
                <a:rPr kumimoji="1" lang="ja-JP" altLang="en-US" sz="2000" dirty="0" smtClean="0">
                  <a:solidFill>
                    <a:srgbClr val="FF0000"/>
                  </a:solidFill>
                </a:rPr>
                <a:t>メソッド呼び出しを所有</a:t>
              </a:r>
              <a:endParaRPr kumimoji="1" lang="ja-JP" altLang="en-US" sz="2000" dirty="0">
                <a:solidFill>
                  <a:srgbClr val="FF0000"/>
                </a:solidFill>
              </a:endParaRPr>
            </a:p>
          </p:txBody>
        </p:sp>
      </p:grpSp>
      <p:sp>
        <p:nvSpPr>
          <p:cNvPr id="62" name="テキスト ボックス 61"/>
          <p:cNvSpPr txBox="1"/>
          <p:nvPr/>
        </p:nvSpPr>
        <p:spPr>
          <a:xfrm>
            <a:off x="6868854" y="1691051"/>
            <a:ext cx="2167642" cy="400110"/>
          </a:xfrm>
          <a:prstGeom prst="rect">
            <a:avLst/>
          </a:prstGeom>
          <a:noFill/>
        </p:spPr>
        <p:txBody>
          <a:bodyPr wrap="square" rtlCol="0">
            <a:spAutoFit/>
          </a:bodyPr>
          <a:lstStyle/>
          <a:p>
            <a:pPr algn="ctr"/>
            <a:r>
              <a:rPr lang="en-US" altLang="ja-JP" sz="2000" dirty="0" smtClean="0"/>
              <a:t>operate</a:t>
            </a:r>
            <a:endParaRPr kumimoji="1" lang="ja-JP" altLang="en-US" sz="2000" dirty="0"/>
          </a:p>
        </p:txBody>
      </p:sp>
      <p:sp>
        <p:nvSpPr>
          <p:cNvPr id="63" name="テキスト ボックス 62"/>
          <p:cNvSpPr txBox="1"/>
          <p:nvPr/>
        </p:nvSpPr>
        <p:spPr>
          <a:xfrm>
            <a:off x="4451074" y="1650981"/>
            <a:ext cx="1987434" cy="400110"/>
          </a:xfrm>
          <a:prstGeom prst="rect">
            <a:avLst/>
          </a:prstGeom>
          <a:noFill/>
        </p:spPr>
        <p:txBody>
          <a:bodyPr wrap="square" rtlCol="0">
            <a:spAutoFit/>
          </a:bodyPr>
          <a:lstStyle/>
          <a:p>
            <a:pPr algn="ctr"/>
            <a:r>
              <a:rPr kumimoji="1" lang="en-US" altLang="ja-JP" sz="2000" dirty="0" smtClean="0"/>
              <a:t>sample</a:t>
            </a:r>
            <a:endParaRPr kumimoji="1" lang="ja-JP" altLang="en-US" sz="2000" dirty="0"/>
          </a:p>
        </p:txBody>
      </p:sp>
      <p:grpSp>
        <p:nvGrpSpPr>
          <p:cNvPr id="68" name="グループ化 67"/>
          <p:cNvGrpSpPr/>
          <p:nvPr/>
        </p:nvGrpSpPr>
        <p:grpSpPr>
          <a:xfrm>
            <a:off x="7796183" y="2812866"/>
            <a:ext cx="1168305" cy="752334"/>
            <a:chOff x="5378249" y="2097752"/>
            <a:chExt cx="1168305" cy="752334"/>
          </a:xfrm>
        </p:grpSpPr>
        <p:sp>
          <p:nvSpPr>
            <p:cNvPr id="65" name="正方形/長方形 64"/>
            <p:cNvSpPr/>
            <p:nvPr/>
          </p:nvSpPr>
          <p:spPr bwMode="auto">
            <a:xfrm>
              <a:off x="5851484" y="2492896"/>
              <a:ext cx="550581" cy="357190"/>
            </a:xfrm>
            <a:prstGeom prst="rect">
              <a:avLst/>
            </a:prstGeom>
            <a:solidFill>
              <a:srgbClr val="FF0000">
                <a:alpha val="30000"/>
              </a:srgbClr>
            </a:solid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1"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66" name="テキスト ボックス 65"/>
            <p:cNvSpPr txBox="1"/>
            <p:nvPr/>
          </p:nvSpPr>
          <p:spPr>
            <a:xfrm>
              <a:off x="5378249" y="2097752"/>
              <a:ext cx="1168305" cy="400110"/>
            </a:xfrm>
            <a:prstGeom prst="rect">
              <a:avLst/>
            </a:prstGeom>
            <a:noFill/>
          </p:spPr>
          <p:txBody>
            <a:bodyPr wrap="square" rtlCol="0">
              <a:spAutoFit/>
            </a:bodyPr>
            <a:lstStyle/>
            <a:p>
              <a:pPr algn="r"/>
              <a:r>
                <a:rPr lang="en-US" altLang="ja-JP" sz="2000" dirty="0">
                  <a:solidFill>
                    <a:srgbClr val="FF0000"/>
                  </a:solidFill>
                </a:rPr>
                <a:t>z</a:t>
              </a:r>
              <a:r>
                <a:rPr kumimoji="1" lang="ja-JP" altLang="en-US" sz="2000" dirty="0" smtClean="0">
                  <a:solidFill>
                    <a:srgbClr val="FF0000"/>
                  </a:solidFill>
                </a:rPr>
                <a:t>を定義</a:t>
              </a:r>
              <a:endParaRPr kumimoji="1" lang="ja-JP" altLang="en-US" sz="2000" dirty="0">
                <a:solidFill>
                  <a:srgbClr val="FF0000"/>
                </a:solidFill>
              </a:endParaRPr>
            </a:p>
          </p:txBody>
        </p:sp>
      </p:grpSp>
      <p:grpSp>
        <p:nvGrpSpPr>
          <p:cNvPr id="75" name="グループ化 74"/>
          <p:cNvGrpSpPr/>
          <p:nvPr/>
        </p:nvGrpSpPr>
        <p:grpSpPr>
          <a:xfrm>
            <a:off x="4528941" y="4901098"/>
            <a:ext cx="1843259" cy="400110"/>
            <a:chOff x="7275505" y="1369856"/>
            <a:chExt cx="1843259" cy="400110"/>
          </a:xfrm>
        </p:grpSpPr>
        <p:sp>
          <p:nvSpPr>
            <p:cNvPr id="71" name="正方形/長方形 70"/>
            <p:cNvSpPr/>
            <p:nvPr/>
          </p:nvSpPr>
          <p:spPr bwMode="auto">
            <a:xfrm>
              <a:off x="8568183" y="1409926"/>
              <a:ext cx="550581" cy="357190"/>
            </a:xfrm>
            <a:prstGeom prst="rect">
              <a:avLst/>
            </a:prstGeom>
            <a:solidFill>
              <a:srgbClr val="FF0000">
                <a:alpha val="30000"/>
              </a:srgbClr>
            </a:solid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1"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72" name="テキスト ボックス 71"/>
            <p:cNvSpPr txBox="1"/>
            <p:nvPr/>
          </p:nvSpPr>
          <p:spPr>
            <a:xfrm>
              <a:off x="7275505" y="1369856"/>
              <a:ext cx="1267195" cy="400110"/>
            </a:xfrm>
            <a:prstGeom prst="rect">
              <a:avLst/>
            </a:prstGeom>
            <a:noFill/>
          </p:spPr>
          <p:txBody>
            <a:bodyPr wrap="square" rtlCol="0">
              <a:spAutoFit/>
            </a:bodyPr>
            <a:lstStyle/>
            <a:p>
              <a:pPr algn="r"/>
              <a:r>
                <a:rPr lang="en-US" altLang="ja-JP" sz="2000" dirty="0">
                  <a:solidFill>
                    <a:srgbClr val="FF0000"/>
                  </a:solidFill>
                </a:rPr>
                <a:t>z</a:t>
              </a:r>
              <a:r>
                <a:rPr kumimoji="1" lang="ja-JP" altLang="en-US" sz="2000" dirty="0" smtClean="0">
                  <a:solidFill>
                    <a:srgbClr val="FF0000"/>
                  </a:solidFill>
                </a:rPr>
                <a:t>を参照</a:t>
              </a:r>
              <a:endParaRPr kumimoji="1" lang="ja-JP" altLang="en-US" sz="2000" dirty="0">
                <a:solidFill>
                  <a:srgbClr val="FF0000"/>
                </a:solidFill>
              </a:endParaRPr>
            </a:p>
          </p:txBody>
        </p:sp>
      </p:grpSp>
      <p:cxnSp>
        <p:nvCxnSpPr>
          <p:cNvPr id="77" name="直線矢印コネクタ 76"/>
          <p:cNvCxnSpPr/>
          <p:nvPr/>
        </p:nvCxnSpPr>
        <p:spPr bwMode="auto">
          <a:xfrm flipV="1">
            <a:off x="6444663" y="3491251"/>
            <a:ext cx="1776608" cy="251762"/>
          </a:xfrm>
          <a:prstGeom prst="straightConnector1">
            <a:avLst/>
          </a:prstGeom>
          <a:solidFill>
            <a:schemeClr val="accent1"/>
          </a:solidFill>
          <a:ln w="12700" cap="flat" cmpd="sng" algn="ctr">
            <a:solidFill>
              <a:schemeClr val="tx2"/>
            </a:solidFill>
            <a:prstDash val="solid"/>
            <a:round/>
            <a:headEnd type="none" w="med" len="med"/>
            <a:tailEnd type="arrow" w="lg" len="med"/>
          </a:ln>
          <a:effectLst/>
        </p:spPr>
      </p:cxnSp>
      <p:cxnSp>
        <p:nvCxnSpPr>
          <p:cNvPr id="46" name="直線矢印コネクタ 45"/>
          <p:cNvCxnSpPr/>
          <p:nvPr/>
        </p:nvCxnSpPr>
        <p:spPr bwMode="auto">
          <a:xfrm flipH="1">
            <a:off x="6438508" y="3617132"/>
            <a:ext cx="1782763" cy="1396044"/>
          </a:xfrm>
          <a:prstGeom prst="straightConnector1">
            <a:avLst/>
          </a:prstGeom>
          <a:solidFill>
            <a:schemeClr val="accent1"/>
          </a:solidFill>
          <a:ln w="50800" cap="flat" cmpd="sng" algn="ctr">
            <a:solidFill>
              <a:schemeClr val="tx2"/>
            </a:solidFill>
            <a:prstDash val="solid"/>
            <a:round/>
            <a:headEnd type="none" w="med" len="med"/>
            <a:tailEnd type="arrow" w="lg" len="med"/>
          </a:ln>
          <a:effectLst/>
        </p:spPr>
      </p:cxnSp>
      <p:sp>
        <p:nvSpPr>
          <p:cNvPr id="3" name="スライド番号プレースホルダー 2"/>
          <p:cNvSpPr>
            <a:spLocks noGrp="1"/>
          </p:cNvSpPr>
          <p:nvPr>
            <p:ph type="sldNum" sz="quarter" idx="12"/>
          </p:nvPr>
        </p:nvSpPr>
        <p:spPr/>
        <p:txBody>
          <a:bodyPr/>
          <a:lstStyle/>
          <a:p>
            <a:fld id="{487D7C85-7EC1-4C48-83E8-12241FCB48DE}" type="slidenum">
              <a:rPr lang="en-US" altLang="ja-JP" smtClean="0"/>
              <a:pPr/>
              <a:t>22</a:t>
            </a:fld>
            <a:endParaRPr lang="en-US" altLang="ja-JP"/>
          </a:p>
        </p:txBody>
      </p:sp>
    </p:spTree>
    <p:extLst>
      <p:ext uri="{BB962C8B-B14F-4D97-AF65-F5344CB8AC3E}">
        <p14:creationId xmlns:p14="http://schemas.microsoft.com/office/powerpoint/2010/main" val="20679690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9"/>
                                        </p:tgtEl>
                                        <p:attrNameLst>
                                          <p:attrName>style.visibility</p:attrName>
                                        </p:attrNameLst>
                                      </p:cBhvr>
                                      <p:to>
                                        <p:strVal val="visible"/>
                                      </p:to>
                                    </p:set>
                                    <p:animEffect transition="in" filter="fade">
                                      <p:cBhvr>
                                        <p:cTn id="7" dur="500"/>
                                        <p:tgtEl>
                                          <p:spTgt spid="59"/>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68"/>
                                        </p:tgtEl>
                                        <p:attrNameLst>
                                          <p:attrName>style.visibility</p:attrName>
                                        </p:attrNameLst>
                                      </p:cBhvr>
                                      <p:to>
                                        <p:strVal val="visible"/>
                                      </p:to>
                                    </p:set>
                                    <p:animEffect transition="in" filter="fade">
                                      <p:cBhvr>
                                        <p:cTn id="12" dur="500"/>
                                        <p:tgtEl>
                                          <p:spTgt spid="68"/>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75"/>
                                        </p:tgtEl>
                                        <p:attrNameLst>
                                          <p:attrName>style.visibility</p:attrName>
                                        </p:attrNameLst>
                                      </p:cBhvr>
                                      <p:to>
                                        <p:strVal val="visible"/>
                                      </p:to>
                                    </p:set>
                                    <p:animEffect transition="in" filter="fade">
                                      <p:cBhvr>
                                        <p:cTn id="17" dur="500"/>
                                        <p:tgtEl>
                                          <p:spTgt spid="75"/>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46"/>
                                        </p:tgtEl>
                                        <p:attrNameLst>
                                          <p:attrName>style.visibility</p:attrName>
                                        </p:attrNameLst>
                                      </p:cBhvr>
                                      <p:to>
                                        <p:strVal val="visible"/>
                                      </p:to>
                                    </p:set>
                                    <p:animEffect transition="in" filter="fade">
                                      <p:cBhvr>
                                        <p:cTn id="22" dur="500"/>
                                        <p:tgtEl>
                                          <p:spTgt spid="4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パイロットスタディ</a:t>
            </a:r>
            <a:endParaRPr kumimoji="1" lang="ja-JP" altLang="en-US" dirty="0"/>
          </a:p>
        </p:txBody>
      </p:sp>
      <p:sp>
        <p:nvSpPr>
          <p:cNvPr id="3" name="コンテンツ プレースホルダー 2"/>
          <p:cNvSpPr>
            <a:spLocks noGrp="1"/>
          </p:cNvSpPr>
          <p:nvPr>
            <p:ph idx="1"/>
          </p:nvPr>
        </p:nvSpPr>
        <p:spPr>
          <a:xfrm>
            <a:off x="457200" y="1600200"/>
            <a:ext cx="8229600" cy="5069160"/>
          </a:xfrm>
        </p:spPr>
        <p:txBody>
          <a:bodyPr/>
          <a:lstStyle/>
          <a:p>
            <a:r>
              <a:rPr lang="ja-JP" altLang="en-US" dirty="0" smtClean="0"/>
              <a:t>目的：</a:t>
            </a:r>
            <a:endParaRPr lang="en-US" altLang="ja-JP" dirty="0" smtClean="0"/>
          </a:p>
          <a:p>
            <a:pPr lvl="1"/>
            <a:r>
              <a:rPr lang="ja-JP" altLang="en-US" dirty="0" smtClean="0"/>
              <a:t>複数のメソッドにまたがったコードクローンはどの程度存在しているのかを調査</a:t>
            </a:r>
            <a:endParaRPr lang="en-US" altLang="ja-JP" dirty="0"/>
          </a:p>
          <a:p>
            <a:r>
              <a:rPr lang="ja-JP" altLang="en-US" dirty="0" smtClean="0"/>
              <a:t>対象：</a:t>
            </a:r>
            <a:endParaRPr lang="en-US" altLang="ja-JP" dirty="0" smtClean="0"/>
          </a:p>
          <a:p>
            <a:pPr lvl="1"/>
            <a:r>
              <a:rPr lang="en-US" altLang="ja-JP" dirty="0" err="1" smtClean="0"/>
              <a:t>ThreeCAM</a:t>
            </a:r>
            <a:endParaRPr lang="en-US" altLang="ja-JP" dirty="0" smtClean="0"/>
          </a:p>
          <a:p>
            <a:pPr lvl="2"/>
            <a:r>
              <a:rPr lang="ja-JP" altLang="en-US" dirty="0"/>
              <a:t>小規模</a:t>
            </a:r>
            <a:r>
              <a:rPr lang="ja-JP" altLang="en-US" dirty="0" smtClean="0"/>
              <a:t>なオープンソースソフトウェアプロジェクト</a:t>
            </a:r>
            <a:endParaRPr lang="en-US" altLang="ja-JP" dirty="0"/>
          </a:p>
          <a:p>
            <a:pPr lvl="2"/>
            <a:r>
              <a:rPr lang="ja-JP" altLang="en-US" dirty="0" smtClean="0"/>
              <a:t>ファイル数 </a:t>
            </a:r>
            <a:r>
              <a:rPr lang="en-US" altLang="ja-JP" dirty="0" smtClean="0"/>
              <a:t>43</a:t>
            </a:r>
            <a:r>
              <a:rPr lang="ja-JP" altLang="en-US" dirty="0" err="1" smtClean="0"/>
              <a:t>，</a:t>
            </a:r>
            <a:r>
              <a:rPr lang="ja-JP" altLang="en-US" dirty="0" smtClean="0"/>
              <a:t>　総行数 </a:t>
            </a:r>
            <a:r>
              <a:rPr lang="en-US" altLang="ja-JP" dirty="0" smtClean="0"/>
              <a:t>4032</a:t>
            </a:r>
          </a:p>
          <a:p>
            <a:r>
              <a:rPr lang="ja-JP" altLang="en-US" dirty="0"/>
              <a:t>調査</a:t>
            </a:r>
            <a:r>
              <a:rPr lang="ja-JP" altLang="en-US" dirty="0" smtClean="0"/>
              <a:t>方法</a:t>
            </a:r>
            <a:endParaRPr lang="en-US" altLang="ja-JP" dirty="0" smtClean="0"/>
          </a:p>
          <a:p>
            <a:pPr lvl="1"/>
            <a:r>
              <a:rPr lang="en-US" altLang="ja-JP" dirty="0" smtClean="0"/>
              <a:t>MDG</a:t>
            </a:r>
            <a:r>
              <a:rPr lang="ja-JP" altLang="en-US" dirty="0" smtClean="0"/>
              <a:t>を用いた検出と</a:t>
            </a:r>
            <a:r>
              <a:rPr lang="en-US" altLang="ja-JP" dirty="0"/>
              <a:t>S</a:t>
            </a:r>
            <a:r>
              <a:rPr lang="en-US" altLang="ja-JP" dirty="0" smtClean="0"/>
              <a:t>DG</a:t>
            </a:r>
            <a:r>
              <a:rPr lang="ja-JP" altLang="en-US" dirty="0" smtClean="0"/>
              <a:t>を用いた検出を行い，検出されたコードクローンの大きさ，数を</a:t>
            </a:r>
            <a:r>
              <a:rPr lang="ja-JP" altLang="en-US" dirty="0"/>
              <a:t>比較</a:t>
            </a:r>
            <a:endParaRPr lang="en-US" altLang="ja-JP" dirty="0" smtClean="0"/>
          </a:p>
          <a:p>
            <a:endParaRPr lang="en-US" altLang="ja-JP" dirty="0" smtClean="0"/>
          </a:p>
        </p:txBody>
      </p:sp>
      <p:sp>
        <p:nvSpPr>
          <p:cNvPr id="4" name="スライド番号プレースホルダー 3"/>
          <p:cNvSpPr>
            <a:spLocks noGrp="1"/>
          </p:cNvSpPr>
          <p:nvPr>
            <p:ph type="sldNum" sz="quarter" idx="12"/>
          </p:nvPr>
        </p:nvSpPr>
        <p:spPr/>
        <p:txBody>
          <a:bodyPr/>
          <a:lstStyle/>
          <a:p>
            <a:fld id="{487D7C85-7EC1-4C48-83E8-12241FCB48DE}" type="slidenum">
              <a:rPr lang="en-US" altLang="ja-JP" smtClean="0"/>
              <a:pPr/>
              <a:t>23</a:t>
            </a:fld>
            <a:endParaRPr lang="en-US" altLang="ja-JP"/>
          </a:p>
        </p:txBody>
      </p:sp>
    </p:spTree>
    <p:extLst>
      <p:ext uri="{BB962C8B-B14F-4D97-AF65-F5344CB8AC3E}">
        <p14:creationId xmlns:p14="http://schemas.microsoft.com/office/powerpoint/2010/main" val="1982806644"/>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検出</a:t>
            </a:r>
            <a:r>
              <a:rPr lang="ja-JP" altLang="en-US" dirty="0" smtClean="0"/>
              <a:t>結果：概要</a:t>
            </a:r>
            <a:endParaRPr kumimoji="1" lang="ja-JP" altLang="en-US" dirty="0"/>
          </a:p>
        </p:txBody>
      </p:sp>
      <p:graphicFrame>
        <p:nvGraphicFramePr>
          <p:cNvPr id="4" name="コンテンツ プレースホルダー 3"/>
          <p:cNvGraphicFramePr>
            <a:graphicFrameLocks noGrp="1"/>
          </p:cNvGraphicFramePr>
          <p:nvPr>
            <p:ph idx="1"/>
            <p:extLst>
              <p:ext uri="{D42A27DB-BD31-4B8C-83A1-F6EECF244321}">
                <p14:modId xmlns:p14="http://schemas.microsoft.com/office/powerpoint/2010/main" val="1560237926"/>
              </p:ext>
            </p:extLst>
          </p:nvPr>
        </p:nvGraphicFramePr>
        <p:xfrm>
          <a:off x="590872" y="1657608"/>
          <a:ext cx="8229600" cy="1483360"/>
        </p:xfrm>
        <a:graphic>
          <a:graphicData uri="http://schemas.openxmlformats.org/drawingml/2006/table">
            <a:tbl>
              <a:tblPr firstRow="1" bandRow="1">
                <a:tableStyleId>{5C22544A-7EE6-4342-B048-85BDC9FD1C3A}</a:tableStyleId>
              </a:tblPr>
              <a:tblGrid>
                <a:gridCol w="2743200"/>
                <a:gridCol w="2743200"/>
                <a:gridCol w="2743200"/>
              </a:tblGrid>
              <a:tr h="370840">
                <a:tc>
                  <a:txBody>
                    <a:bodyPr/>
                    <a:lstStyle/>
                    <a:p>
                      <a:endParaRPr kumimoji="1" lang="ja-JP" altLang="en-US" dirty="0"/>
                    </a:p>
                  </a:txBody>
                  <a:tcPr/>
                </a:tc>
                <a:tc>
                  <a:txBody>
                    <a:bodyPr/>
                    <a:lstStyle/>
                    <a:p>
                      <a:pPr algn="ctr"/>
                      <a:r>
                        <a:rPr kumimoji="1" lang="en-US" altLang="ja-JP" dirty="0" smtClean="0">
                          <a:solidFill>
                            <a:schemeClr val="tx1"/>
                          </a:solidFill>
                        </a:rPr>
                        <a:t>MDG</a:t>
                      </a:r>
                      <a:r>
                        <a:rPr kumimoji="1" lang="ja-JP" altLang="en-US" dirty="0" smtClean="0">
                          <a:solidFill>
                            <a:schemeClr val="tx1"/>
                          </a:solidFill>
                        </a:rPr>
                        <a:t>を用いた検出結果</a:t>
                      </a:r>
                      <a:endParaRPr kumimoji="1" lang="ja-JP" altLang="en-US" dirty="0">
                        <a:solidFill>
                          <a:schemeClr val="tx1"/>
                        </a:solidFill>
                      </a:endParaRPr>
                    </a:p>
                  </a:txBody>
                  <a:tcPr/>
                </a:tc>
                <a:tc>
                  <a:txBody>
                    <a:bodyPr/>
                    <a:lstStyle/>
                    <a:p>
                      <a:pPr algn="ctr"/>
                      <a:r>
                        <a:rPr kumimoji="1" lang="en-US" altLang="ja-JP" dirty="0" smtClean="0">
                          <a:solidFill>
                            <a:schemeClr val="tx1"/>
                          </a:solidFill>
                        </a:rPr>
                        <a:t>SDG</a:t>
                      </a:r>
                      <a:r>
                        <a:rPr kumimoji="1" lang="ja-JP" altLang="en-US" dirty="0" smtClean="0">
                          <a:solidFill>
                            <a:schemeClr val="tx1"/>
                          </a:solidFill>
                        </a:rPr>
                        <a:t>を用いた検出結果</a:t>
                      </a:r>
                      <a:endParaRPr kumimoji="1" lang="ja-JP" altLang="en-US" dirty="0">
                        <a:solidFill>
                          <a:schemeClr val="tx1"/>
                        </a:solidFill>
                      </a:endParaRPr>
                    </a:p>
                  </a:txBody>
                  <a:tcPr/>
                </a:tc>
              </a:tr>
              <a:tr h="370840">
                <a:tc>
                  <a:txBody>
                    <a:bodyPr/>
                    <a:lstStyle/>
                    <a:p>
                      <a:pPr algn="ctr"/>
                      <a:r>
                        <a:rPr kumimoji="1" lang="ja-JP" altLang="en-US" dirty="0" smtClean="0"/>
                        <a:t>クローンペア数</a:t>
                      </a:r>
                      <a:endParaRPr kumimoji="1" lang="ja-JP" altLang="en-US" dirty="0"/>
                    </a:p>
                  </a:txBody>
                  <a:tcPr/>
                </a:tc>
                <a:tc>
                  <a:txBody>
                    <a:bodyPr/>
                    <a:lstStyle/>
                    <a:p>
                      <a:pPr algn="r"/>
                      <a:r>
                        <a:rPr kumimoji="1" lang="en-US" altLang="ja-JP" dirty="0" smtClean="0"/>
                        <a:t>742</a:t>
                      </a:r>
                      <a:endParaRPr kumimoji="1" lang="ja-JP" altLang="en-US" dirty="0"/>
                    </a:p>
                  </a:txBody>
                  <a:tcPr/>
                </a:tc>
                <a:tc>
                  <a:txBody>
                    <a:bodyPr/>
                    <a:lstStyle/>
                    <a:p>
                      <a:pPr algn="r"/>
                      <a:r>
                        <a:rPr kumimoji="1" lang="en-US" altLang="ja-JP" dirty="0" smtClean="0"/>
                        <a:t>1,683</a:t>
                      </a:r>
                      <a:endParaRPr kumimoji="1" lang="ja-JP" altLang="en-US" dirty="0"/>
                    </a:p>
                  </a:txBody>
                  <a:tcPr/>
                </a:tc>
              </a:tr>
              <a:tr h="370840">
                <a:tc>
                  <a:txBody>
                    <a:bodyPr/>
                    <a:lstStyle/>
                    <a:p>
                      <a:pPr algn="ctr"/>
                      <a:r>
                        <a:rPr kumimoji="1" lang="ja-JP" altLang="en-US" dirty="0" smtClean="0"/>
                        <a:t>コードクローン数</a:t>
                      </a:r>
                      <a:endParaRPr kumimoji="1" lang="ja-JP" altLang="en-US" dirty="0"/>
                    </a:p>
                  </a:txBody>
                  <a:tcPr/>
                </a:tc>
                <a:tc>
                  <a:txBody>
                    <a:bodyPr/>
                    <a:lstStyle/>
                    <a:p>
                      <a:pPr algn="r"/>
                      <a:r>
                        <a:rPr kumimoji="1" lang="en-US" altLang="ja-JP" dirty="0" smtClean="0"/>
                        <a:t>1,309</a:t>
                      </a:r>
                      <a:endParaRPr kumimoji="1" lang="ja-JP" altLang="en-US" dirty="0"/>
                    </a:p>
                  </a:txBody>
                  <a:tcPr/>
                </a:tc>
                <a:tc>
                  <a:txBody>
                    <a:bodyPr/>
                    <a:lstStyle/>
                    <a:p>
                      <a:pPr algn="r"/>
                      <a:r>
                        <a:rPr kumimoji="1" lang="en-US" altLang="ja-JP" dirty="0" smtClean="0"/>
                        <a:t>3,032</a:t>
                      </a:r>
                      <a:endParaRPr kumimoji="1" lang="ja-JP" altLang="en-US" dirty="0"/>
                    </a:p>
                  </a:txBody>
                  <a:tcPr/>
                </a:tc>
              </a:tr>
              <a:tr h="370840">
                <a:tc>
                  <a:txBody>
                    <a:bodyPr/>
                    <a:lstStyle/>
                    <a:p>
                      <a:pPr algn="ctr"/>
                      <a:r>
                        <a:rPr kumimoji="1" lang="ja-JP" altLang="en-US" dirty="0" smtClean="0"/>
                        <a:t>コードクローン平均サイズ</a:t>
                      </a:r>
                      <a:endParaRPr kumimoji="1" lang="ja-JP" altLang="en-US" dirty="0"/>
                    </a:p>
                  </a:txBody>
                  <a:tcPr/>
                </a:tc>
                <a:tc>
                  <a:txBody>
                    <a:bodyPr/>
                    <a:lstStyle/>
                    <a:p>
                      <a:pPr algn="r"/>
                      <a:r>
                        <a:rPr kumimoji="1" lang="en-US" altLang="ja-JP" dirty="0" smtClean="0"/>
                        <a:t>20.46</a:t>
                      </a:r>
                      <a:endParaRPr kumimoji="1" lang="ja-JP" altLang="en-US" dirty="0"/>
                    </a:p>
                  </a:txBody>
                  <a:tcPr/>
                </a:tc>
                <a:tc>
                  <a:txBody>
                    <a:bodyPr/>
                    <a:lstStyle/>
                    <a:p>
                      <a:pPr algn="r"/>
                      <a:r>
                        <a:rPr kumimoji="1" lang="en-US" altLang="ja-JP" dirty="0" smtClean="0"/>
                        <a:t>29.61</a:t>
                      </a:r>
                      <a:endParaRPr kumimoji="1" lang="ja-JP" altLang="en-US" dirty="0"/>
                    </a:p>
                  </a:txBody>
                  <a:tcPr/>
                </a:tc>
              </a:tr>
            </a:tbl>
          </a:graphicData>
        </a:graphic>
      </p:graphicFrame>
      <p:sp>
        <p:nvSpPr>
          <p:cNvPr id="5" name="コンテンツ プレースホルダー 2"/>
          <p:cNvSpPr txBox="1">
            <a:spLocks/>
          </p:cNvSpPr>
          <p:nvPr/>
        </p:nvSpPr>
        <p:spPr bwMode="auto">
          <a:xfrm>
            <a:off x="457200" y="3429001"/>
            <a:ext cx="8229600" cy="1584176"/>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har char="•"/>
              <a:defRPr kumimoji="1" sz="2800">
                <a:solidFill>
                  <a:srgbClr val="5F5F5F"/>
                </a:solidFill>
                <a:latin typeface="+mn-lt"/>
                <a:ea typeface="+mn-ea"/>
                <a:cs typeface="+mn-cs"/>
              </a:defRPr>
            </a:lvl1pPr>
            <a:lvl2pPr marL="742950" indent="-285750" algn="l" rtl="0" eaLnBrk="1" fontAlgn="base" hangingPunct="1">
              <a:spcBef>
                <a:spcPct val="20000"/>
              </a:spcBef>
              <a:spcAft>
                <a:spcPct val="0"/>
              </a:spcAft>
              <a:buChar char="–"/>
              <a:defRPr kumimoji="1" sz="2400">
                <a:solidFill>
                  <a:srgbClr val="5F5F5F"/>
                </a:solidFill>
                <a:latin typeface="+mn-lt"/>
                <a:ea typeface="+mn-ea"/>
              </a:defRPr>
            </a:lvl2pPr>
            <a:lvl3pPr marL="1143000" indent="-228600" algn="l" rtl="0" eaLnBrk="1" fontAlgn="base" hangingPunct="1">
              <a:spcBef>
                <a:spcPct val="20000"/>
              </a:spcBef>
              <a:spcAft>
                <a:spcPct val="0"/>
              </a:spcAft>
              <a:buChar char="•"/>
              <a:defRPr kumimoji="1" sz="2400">
                <a:solidFill>
                  <a:srgbClr val="5F5F5F"/>
                </a:solidFill>
                <a:latin typeface="+mn-lt"/>
                <a:ea typeface="+mn-ea"/>
              </a:defRPr>
            </a:lvl3pPr>
            <a:lvl4pPr marL="1600200" indent="-228600" algn="l" rtl="0" eaLnBrk="1" fontAlgn="base" hangingPunct="1">
              <a:spcBef>
                <a:spcPct val="20000"/>
              </a:spcBef>
              <a:spcAft>
                <a:spcPct val="0"/>
              </a:spcAft>
              <a:buChar char="–"/>
              <a:defRPr kumimoji="1" sz="2000">
                <a:solidFill>
                  <a:srgbClr val="5F5F5F"/>
                </a:solidFill>
                <a:latin typeface="+mn-lt"/>
                <a:ea typeface="+mn-ea"/>
              </a:defRPr>
            </a:lvl4pPr>
            <a:lvl5pPr marL="2057400" indent="-228600" algn="l" rtl="0" eaLnBrk="1" fontAlgn="base" hangingPunct="1">
              <a:spcBef>
                <a:spcPct val="20000"/>
              </a:spcBef>
              <a:spcAft>
                <a:spcPct val="0"/>
              </a:spcAft>
              <a:buChar char="»"/>
              <a:defRPr kumimoji="1" sz="2000">
                <a:solidFill>
                  <a:srgbClr val="5F5F5F"/>
                </a:solidFill>
                <a:latin typeface="+mn-lt"/>
                <a:ea typeface="+mn-ea"/>
              </a:defRPr>
            </a:lvl5pPr>
            <a:lvl6pPr marL="2514600" indent="-228600" algn="l" rtl="0" eaLnBrk="1" fontAlgn="base" hangingPunct="1">
              <a:spcBef>
                <a:spcPct val="20000"/>
              </a:spcBef>
              <a:spcAft>
                <a:spcPct val="0"/>
              </a:spcAft>
              <a:buChar char="»"/>
              <a:defRPr kumimoji="1" sz="2000">
                <a:solidFill>
                  <a:srgbClr val="5F5F5F"/>
                </a:solidFill>
                <a:latin typeface="+mn-lt"/>
                <a:ea typeface="+mn-ea"/>
              </a:defRPr>
            </a:lvl6pPr>
            <a:lvl7pPr marL="2971800" indent="-228600" algn="l" rtl="0" eaLnBrk="1" fontAlgn="base" hangingPunct="1">
              <a:spcBef>
                <a:spcPct val="20000"/>
              </a:spcBef>
              <a:spcAft>
                <a:spcPct val="0"/>
              </a:spcAft>
              <a:buChar char="»"/>
              <a:defRPr kumimoji="1" sz="2000">
                <a:solidFill>
                  <a:srgbClr val="5F5F5F"/>
                </a:solidFill>
                <a:latin typeface="+mn-lt"/>
                <a:ea typeface="+mn-ea"/>
              </a:defRPr>
            </a:lvl7pPr>
            <a:lvl8pPr marL="3429000" indent="-228600" algn="l" rtl="0" eaLnBrk="1" fontAlgn="base" hangingPunct="1">
              <a:spcBef>
                <a:spcPct val="20000"/>
              </a:spcBef>
              <a:spcAft>
                <a:spcPct val="0"/>
              </a:spcAft>
              <a:buChar char="»"/>
              <a:defRPr kumimoji="1" sz="2000">
                <a:solidFill>
                  <a:srgbClr val="5F5F5F"/>
                </a:solidFill>
                <a:latin typeface="+mn-lt"/>
                <a:ea typeface="+mn-ea"/>
              </a:defRPr>
            </a:lvl8pPr>
            <a:lvl9pPr marL="3886200" indent="-228600" algn="l" rtl="0" eaLnBrk="1" fontAlgn="base" hangingPunct="1">
              <a:spcBef>
                <a:spcPct val="20000"/>
              </a:spcBef>
              <a:spcAft>
                <a:spcPct val="0"/>
              </a:spcAft>
              <a:buChar char="»"/>
              <a:defRPr kumimoji="1" sz="2000">
                <a:solidFill>
                  <a:srgbClr val="5F5F5F"/>
                </a:solidFill>
                <a:latin typeface="+mn-lt"/>
                <a:ea typeface="+mn-ea"/>
              </a:defRPr>
            </a:lvl9pPr>
          </a:lstStyle>
          <a:p>
            <a:r>
              <a:rPr lang="en-US" altLang="ja-JP" dirty="0" smtClean="0"/>
              <a:t>SDG</a:t>
            </a:r>
            <a:r>
              <a:rPr lang="ja-JP" altLang="en-US" dirty="0" smtClean="0"/>
              <a:t>を用いることにより</a:t>
            </a:r>
            <a:endParaRPr lang="en-US" altLang="ja-JP" dirty="0" smtClean="0"/>
          </a:p>
          <a:p>
            <a:pPr lvl="1"/>
            <a:r>
              <a:rPr lang="ja-JP" altLang="en-US" dirty="0" smtClean="0"/>
              <a:t>検出されるコードクローンの数は</a:t>
            </a:r>
            <a:r>
              <a:rPr lang="en-US" altLang="ja-JP" dirty="0" smtClean="0"/>
              <a:t>2</a:t>
            </a:r>
            <a:r>
              <a:rPr lang="ja-JP" altLang="en-US" dirty="0" smtClean="0"/>
              <a:t>倍以上</a:t>
            </a:r>
            <a:endParaRPr lang="en-US" altLang="ja-JP" dirty="0" smtClean="0"/>
          </a:p>
          <a:p>
            <a:pPr lvl="1"/>
            <a:r>
              <a:rPr lang="ja-JP" altLang="en-US" dirty="0" smtClean="0"/>
              <a:t>コードクローンの大きさは約</a:t>
            </a:r>
            <a:r>
              <a:rPr lang="en-US" altLang="ja-JP" dirty="0" smtClean="0"/>
              <a:t>1.5</a:t>
            </a:r>
            <a:r>
              <a:rPr lang="ja-JP" altLang="en-US" dirty="0" smtClean="0"/>
              <a:t>倍</a:t>
            </a:r>
            <a:endParaRPr lang="ja-JP" altLang="en-US" dirty="0"/>
          </a:p>
        </p:txBody>
      </p:sp>
      <p:sp>
        <p:nvSpPr>
          <p:cNvPr id="6" name="テキスト ボックス 5"/>
          <p:cNvSpPr txBox="1"/>
          <p:nvPr/>
        </p:nvSpPr>
        <p:spPr>
          <a:xfrm>
            <a:off x="1475656" y="5157192"/>
            <a:ext cx="6408712" cy="830997"/>
          </a:xfrm>
          <a:prstGeom prst="rect">
            <a:avLst/>
          </a:prstGeom>
          <a:noFill/>
        </p:spPr>
        <p:txBody>
          <a:bodyPr wrap="square" rtlCol="0">
            <a:spAutoFit/>
          </a:bodyPr>
          <a:lstStyle/>
          <a:p>
            <a:r>
              <a:rPr kumimoji="1" lang="en-US" altLang="ja-JP" dirty="0" smtClean="0">
                <a:solidFill>
                  <a:srgbClr val="FF0000"/>
                </a:solidFill>
              </a:rPr>
              <a:t>SDG</a:t>
            </a:r>
            <a:r>
              <a:rPr kumimoji="1" lang="ja-JP" altLang="en-US" dirty="0" smtClean="0">
                <a:solidFill>
                  <a:srgbClr val="FF0000"/>
                </a:solidFill>
              </a:rPr>
              <a:t>を用いることにより，より大きく，多くのコードクローン</a:t>
            </a:r>
            <a:r>
              <a:rPr lang="ja-JP" altLang="en-US" dirty="0" smtClean="0">
                <a:solidFill>
                  <a:srgbClr val="FF0000"/>
                </a:solidFill>
              </a:rPr>
              <a:t>を検出できた</a:t>
            </a:r>
            <a:endParaRPr kumimoji="1" lang="ja-JP" altLang="en-US" dirty="0">
              <a:solidFill>
                <a:srgbClr val="FF0000"/>
              </a:solidFill>
            </a:endParaRPr>
          </a:p>
        </p:txBody>
      </p:sp>
      <p:sp>
        <p:nvSpPr>
          <p:cNvPr id="3" name="スライド番号プレースホルダー 2"/>
          <p:cNvSpPr>
            <a:spLocks noGrp="1"/>
          </p:cNvSpPr>
          <p:nvPr>
            <p:ph type="sldNum" sz="quarter" idx="12"/>
          </p:nvPr>
        </p:nvSpPr>
        <p:spPr/>
        <p:txBody>
          <a:bodyPr/>
          <a:lstStyle/>
          <a:p>
            <a:fld id="{487D7C85-7EC1-4C48-83E8-12241FCB48DE}" type="slidenum">
              <a:rPr lang="en-US" altLang="ja-JP" smtClean="0"/>
              <a:pPr/>
              <a:t>24</a:t>
            </a:fld>
            <a:endParaRPr lang="en-US" altLang="ja-JP"/>
          </a:p>
        </p:txBody>
      </p:sp>
    </p:spTree>
    <p:extLst>
      <p:ext uri="{BB962C8B-B14F-4D97-AF65-F5344CB8AC3E}">
        <p14:creationId xmlns:p14="http://schemas.microsoft.com/office/powerpoint/2010/main" val="17750859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検出結果：コードクローンの大きさと数</a:t>
            </a:r>
            <a:endParaRPr kumimoji="1" lang="ja-JP" altLang="en-US" dirty="0"/>
          </a:p>
        </p:txBody>
      </p:sp>
      <p:sp>
        <p:nvSpPr>
          <p:cNvPr id="3" name="コンテンツ プレースホルダー 2"/>
          <p:cNvSpPr>
            <a:spLocks noGrp="1"/>
          </p:cNvSpPr>
          <p:nvPr>
            <p:ph idx="1"/>
          </p:nvPr>
        </p:nvSpPr>
        <p:spPr>
          <a:xfrm>
            <a:off x="457200" y="1340768"/>
            <a:ext cx="8229600" cy="5616624"/>
          </a:xfrm>
        </p:spPr>
        <p:txBody>
          <a:bodyPr/>
          <a:lstStyle/>
          <a:p>
            <a:r>
              <a:rPr lang="ja-JP" altLang="en-US" sz="2400" dirty="0"/>
              <a:t>コードクローン</a:t>
            </a:r>
            <a:r>
              <a:rPr lang="ja-JP" altLang="en-US" sz="2400" dirty="0" smtClean="0"/>
              <a:t>の数と大きさの分布を表したグラフ</a:t>
            </a:r>
            <a:endParaRPr lang="en-US" altLang="ja-JP" sz="2400" dirty="0" smtClean="0"/>
          </a:p>
          <a:p>
            <a:pPr lvl="1"/>
            <a:r>
              <a:rPr lang="ja-JP" altLang="en-US" sz="2000" dirty="0" smtClean="0"/>
              <a:t>Ｘ軸</a:t>
            </a:r>
            <a:r>
              <a:rPr lang="ja-JP" altLang="en-US" sz="2000" dirty="0"/>
              <a:t>：</a:t>
            </a:r>
            <a:r>
              <a:rPr lang="ja-JP" altLang="en-US" sz="2000" dirty="0" smtClean="0"/>
              <a:t>コードクローン</a:t>
            </a:r>
            <a:r>
              <a:rPr lang="ja-JP" altLang="en-US" sz="2000" dirty="0" smtClean="0"/>
              <a:t>の大きさ</a:t>
            </a:r>
            <a:endParaRPr lang="en-US" altLang="ja-JP" sz="2000" dirty="0" smtClean="0"/>
          </a:p>
          <a:p>
            <a:pPr lvl="1"/>
            <a:r>
              <a:rPr kumimoji="1" lang="ja-JP" altLang="en-US" sz="2000" dirty="0" smtClean="0"/>
              <a:t>Ｙ軸：コードクローン</a:t>
            </a:r>
            <a:r>
              <a:rPr kumimoji="1" lang="ja-JP" altLang="en-US" sz="2000" dirty="0" smtClean="0"/>
              <a:t>の数</a:t>
            </a:r>
            <a:endParaRPr kumimoji="1" lang="en-US" altLang="ja-JP" sz="2000" dirty="0" smtClean="0"/>
          </a:p>
          <a:p>
            <a:pPr lvl="1"/>
            <a:endParaRPr lang="en-US" altLang="ja-JP" sz="2000" dirty="0"/>
          </a:p>
          <a:p>
            <a:pPr lvl="1"/>
            <a:endParaRPr kumimoji="1" lang="en-US" altLang="ja-JP" sz="2000" dirty="0" smtClean="0"/>
          </a:p>
          <a:p>
            <a:pPr lvl="1"/>
            <a:endParaRPr lang="en-US" altLang="ja-JP" sz="2000" dirty="0" smtClean="0"/>
          </a:p>
          <a:p>
            <a:pPr lvl="1"/>
            <a:endParaRPr lang="en-US" altLang="ja-JP" sz="2000" dirty="0" smtClean="0"/>
          </a:p>
          <a:p>
            <a:pPr lvl="1"/>
            <a:endParaRPr lang="en-US" altLang="ja-JP" sz="2000" dirty="0"/>
          </a:p>
          <a:p>
            <a:pPr lvl="1"/>
            <a:endParaRPr lang="en-US" altLang="ja-JP" sz="2000" dirty="0" smtClean="0"/>
          </a:p>
          <a:p>
            <a:pPr lvl="1"/>
            <a:endParaRPr lang="en-US" altLang="ja-JP" sz="2000" dirty="0" smtClean="0"/>
          </a:p>
          <a:p>
            <a:pPr lvl="1"/>
            <a:endParaRPr lang="en-US" altLang="ja-JP" sz="2000" dirty="0"/>
          </a:p>
          <a:p>
            <a:pPr lvl="1"/>
            <a:endParaRPr lang="en-US" altLang="ja-JP" sz="2000" dirty="0"/>
          </a:p>
          <a:p>
            <a:r>
              <a:rPr lang="en-US" altLang="ja-JP" sz="2400" dirty="0" smtClean="0"/>
              <a:t>SDG</a:t>
            </a:r>
            <a:r>
              <a:rPr lang="ja-JP" altLang="en-US" sz="2400" dirty="0" smtClean="0"/>
              <a:t>を用いた方がより大きなコードクローンが多数検出されていることが確認できる</a:t>
            </a:r>
            <a:endParaRPr lang="en-US" altLang="ja-JP" sz="2400" dirty="0" smtClean="0"/>
          </a:p>
        </p:txBody>
      </p:sp>
      <p:graphicFrame>
        <p:nvGraphicFramePr>
          <p:cNvPr id="5" name="グラフ 4"/>
          <p:cNvGraphicFramePr>
            <a:graphicFrameLocks/>
          </p:cNvGraphicFramePr>
          <p:nvPr>
            <p:extLst>
              <p:ext uri="{D42A27DB-BD31-4B8C-83A1-F6EECF244321}">
                <p14:modId xmlns:p14="http://schemas.microsoft.com/office/powerpoint/2010/main" val="3014077445"/>
              </p:ext>
            </p:extLst>
          </p:nvPr>
        </p:nvGraphicFramePr>
        <p:xfrm>
          <a:off x="1115616" y="2564904"/>
          <a:ext cx="5616624" cy="3168352"/>
        </p:xfrm>
        <a:graphic>
          <a:graphicData uri="http://schemas.openxmlformats.org/drawingml/2006/chart">
            <c:chart xmlns:c="http://schemas.openxmlformats.org/drawingml/2006/chart" xmlns:r="http://schemas.openxmlformats.org/officeDocument/2006/relationships" r:id="rId2"/>
          </a:graphicData>
        </a:graphic>
      </p:graphicFrame>
      <p:sp>
        <p:nvSpPr>
          <p:cNvPr id="4" name="スライド番号プレースホルダー 3"/>
          <p:cNvSpPr>
            <a:spLocks noGrp="1"/>
          </p:cNvSpPr>
          <p:nvPr>
            <p:ph type="sldNum" sz="quarter" idx="12"/>
          </p:nvPr>
        </p:nvSpPr>
        <p:spPr/>
        <p:txBody>
          <a:bodyPr/>
          <a:lstStyle/>
          <a:p>
            <a:fld id="{487D7C85-7EC1-4C48-83E8-12241FCB48DE}" type="slidenum">
              <a:rPr lang="en-US" altLang="ja-JP" smtClean="0"/>
              <a:pPr/>
              <a:t>25</a:t>
            </a:fld>
            <a:endParaRPr lang="en-US" altLang="ja-JP"/>
          </a:p>
        </p:txBody>
      </p:sp>
    </p:spTree>
    <p:extLst>
      <p:ext uri="{BB962C8B-B14F-4D97-AF65-F5344CB8AC3E}">
        <p14:creationId xmlns:p14="http://schemas.microsoft.com/office/powerpoint/2010/main" val="2499039678"/>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検出結果：コードクローンがどの程度複数のメソッドにまたがっているか</a:t>
            </a:r>
            <a:endParaRPr kumimoji="1" lang="ja-JP" altLang="en-US" dirty="0"/>
          </a:p>
        </p:txBody>
      </p:sp>
      <p:sp>
        <p:nvSpPr>
          <p:cNvPr id="3" name="コンテンツ プレースホルダー 2"/>
          <p:cNvSpPr>
            <a:spLocks noGrp="1"/>
          </p:cNvSpPr>
          <p:nvPr>
            <p:ph idx="1"/>
          </p:nvPr>
        </p:nvSpPr>
        <p:spPr>
          <a:xfrm>
            <a:off x="457200" y="4941168"/>
            <a:ext cx="8686800" cy="1944216"/>
          </a:xfrm>
        </p:spPr>
        <p:txBody>
          <a:bodyPr/>
          <a:lstStyle/>
          <a:p>
            <a:r>
              <a:rPr kumimoji="1" lang="ja-JP" altLang="en-US" sz="2400" dirty="0" smtClean="0"/>
              <a:t>１つのメソッド内で閉じたコードクローンは約</a:t>
            </a:r>
            <a:r>
              <a:rPr kumimoji="1" lang="en-US" altLang="ja-JP" sz="2400" dirty="0" smtClean="0"/>
              <a:t>23%</a:t>
            </a:r>
          </a:p>
          <a:p>
            <a:r>
              <a:rPr lang="ja-JP" altLang="en-US" sz="2400" dirty="0"/>
              <a:t>最も</a:t>
            </a:r>
            <a:r>
              <a:rPr lang="ja-JP" altLang="en-US" sz="2400" dirty="0" smtClean="0"/>
              <a:t>数は多いのは</a:t>
            </a:r>
            <a:r>
              <a:rPr lang="en-US" altLang="ja-JP" sz="2400" dirty="0" smtClean="0"/>
              <a:t>2</a:t>
            </a:r>
            <a:r>
              <a:rPr lang="ja-JP" altLang="en-US" sz="2400" dirty="0" err="1" smtClean="0"/>
              <a:t>つの</a:t>
            </a:r>
            <a:r>
              <a:rPr lang="ja-JP" altLang="en-US" sz="2400" dirty="0" smtClean="0"/>
              <a:t>メソッドにまたがったコードクローン（</a:t>
            </a:r>
            <a:r>
              <a:rPr lang="en-US" altLang="ja-JP" sz="2400" dirty="0" smtClean="0"/>
              <a:t>36%</a:t>
            </a:r>
            <a:r>
              <a:rPr lang="ja-JP" altLang="en-US" sz="2400" dirty="0" smtClean="0"/>
              <a:t>）</a:t>
            </a:r>
            <a:endParaRPr lang="en-US" altLang="ja-JP" sz="2400" dirty="0" smtClean="0"/>
          </a:p>
          <a:p>
            <a:r>
              <a:rPr lang="en-US" altLang="ja-JP" sz="2400" dirty="0" smtClean="0"/>
              <a:t>11</a:t>
            </a:r>
            <a:r>
              <a:rPr lang="ja-JP" altLang="en-US" sz="2400" dirty="0" err="1"/>
              <a:t>つ</a:t>
            </a:r>
            <a:r>
              <a:rPr lang="ja-JP" altLang="en-US" sz="2400" dirty="0" err="1" smtClean="0"/>
              <a:t>の</a:t>
            </a:r>
            <a:r>
              <a:rPr lang="ja-JP" altLang="en-US" sz="2400" dirty="0" smtClean="0"/>
              <a:t>メソッドにまたがって存在していたコードクローンがあった</a:t>
            </a:r>
            <a:endParaRPr kumimoji="1" lang="ja-JP" altLang="en-US" sz="2400" dirty="0"/>
          </a:p>
        </p:txBody>
      </p:sp>
      <p:pic>
        <p:nvPicPr>
          <p:cNvPr id="6146" name="Picture 2" descr="C:\Users\higo\Desktop\コードクローン.bmp"/>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99592" y="1340767"/>
            <a:ext cx="4968552" cy="3377693"/>
          </a:xfrm>
          <a:prstGeom prst="rect">
            <a:avLst/>
          </a:prstGeom>
          <a:noFill/>
          <a:extLst>
            <a:ext uri="{909E8E84-426E-40DD-AFC4-6F175D3DCCD1}">
              <a14:hiddenFill xmlns:a14="http://schemas.microsoft.com/office/drawing/2010/main">
                <a:solidFill>
                  <a:srgbClr val="FFFFFF"/>
                </a:solidFill>
              </a14:hiddenFill>
            </a:ext>
          </a:extLst>
        </p:spPr>
      </p:pic>
      <p:sp>
        <p:nvSpPr>
          <p:cNvPr id="4" name="スライド番号プレースホルダー 3"/>
          <p:cNvSpPr>
            <a:spLocks noGrp="1"/>
          </p:cNvSpPr>
          <p:nvPr>
            <p:ph type="sldNum" sz="quarter" idx="12"/>
          </p:nvPr>
        </p:nvSpPr>
        <p:spPr/>
        <p:txBody>
          <a:bodyPr/>
          <a:lstStyle/>
          <a:p>
            <a:fld id="{487D7C85-7EC1-4C48-83E8-12241FCB48DE}" type="slidenum">
              <a:rPr lang="en-US" altLang="ja-JP" smtClean="0"/>
              <a:pPr/>
              <a:t>26</a:t>
            </a:fld>
            <a:endParaRPr lang="en-US" altLang="ja-JP"/>
          </a:p>
        </p:txBody>
      </p:sp>
    </p:spTree>
    <p:extLst>
      <p:ext uri="{BB962C8B-B14F-4D97-AF65-F5344CB8AC3E}">
        <p14:creationId xmlns:p14="http://schemas.microsoft.com/office/powerpoint/2010/main" val="443451071"/>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検出結果：クローンペア単位での調査</a:t>
            </a:r>
            <a:endParaRPr kumimoji="1" lang="ja-JP" altLang="en-US" dirty="0"/>
          </a:p>
        </p:txBody>
      </p:sp>
      <p:sp>
        <p:nvSpPr>
          <p:cNvPr id="3" name="コンテンツ プレースホルダー 2"/>
          <p:cNvSpPr>
            <a:spLocks noGrp="1"/>
          </p:cNvSpPr>
          <p:nvPr>
            <p:ph idx="1"/>
          </p:nvPr>
        </p:nvSpPr>
        <p:spPr>
          <a:xfrm>
            <a:off x="457200" y="1196752"/>
            <a:ext cx="8229600" cy="4525963"/>
          </a:xfrm>
        </p:spPr>
        <p:txBody>
          <a:bodyPr/>
          <a:lstStyle/>
          <a:p>
            <a:r>
              <a:rPr kumimoji="1" lang="ja-JP" altLang="en-US" sz="2400" dirty="0" smtClean="0"/>
              <a:t>クローンペアを</a:t>
            </a:r>
            <a:r>
              <a:rPr kumimoji="1" lang="en-US" altLang="ja-JP" sz="2400" dirty="0" smtClean="0"/>
              <a:t>3</a:t>
            </a:r>
            <a:r>
              <a:rPr kumimoji="1" lang="ja-JP" altLang="en-US" sz="2400" dirty="0" err="1" smtClean="0"/>
              <a:t>つに</a:t>
            </a:r>
            <a:r>
              <a:rPr kumimoji="1" lang="ja-JP" altLang="en-US" sz="2400" dirty="0" smtClean="0"/>
              <a:t>分類</a:t>
            </a:r>
            <a:endParaRPr kumimoji="1" lang="en-US" altLang="ja-JP" sz="2400" dirty="0" smtClean="0"/>
          </a:p>
          <a:p>
            <a:pPr lvl="1"/>
            <a:r>
              <a:rPr lang="en-US" altLang="ja-JP" sz="2000" dirty="0" smtClean="0"/>
              <a:t>Class1</a:t>
            </a:r>
            <a:r>
              <a:rPr lang="ja-JP" altLang="en-US" sz="2000" dirty="0"/>
              <a:t>：</a:t>
            </a:r>
            <a:r>
              <a:rPr lang="ja-JP" altLang="en-US" sz="2000" dirty="0" smtClean="0"/>
              <a:t>両コードクローン</a:t>
            </a:r>
            <a:r>
              <a:rPr lang="ja-JP" altLang="en-US" sz="2000" dirty="0" smtClean="0"/>
              <a:t>とも単一メソッド内の重複コード</a:t>
            </a:r>
            <a:endParaRPr lang="en-US" altLang="ja-JP" sz="2000" dirty="0" smtClean="0"/>
          </a:p>
          <a:p>
            <a:pPr lvl="1"/>
            <a:r>
              <a:rPr lang="en-US" altLang="ja-JP" sz="2000" dirty="0" smtClean="0"/>
              <a:t>Class2</a:t>
            </a:r>
            <a:r>
              <a:rPr lang="ja-JP" altLang="en-US" sz="2000" dirty="0" smtClean="0"/>
              <a:t>：両コードクローン</a:t>
            </a:r>
            <a:r>
              <a:rPr lang="ja-JP" altLang="en-US" sz="2000" dirty="0" smtClean="0"/>
              <a:t>とも複数メソッドにまたがって存在しており，またがっているメソッド数が等しい</a:t>
            </a:r>
            <a:endParaRPr lang="en-US" altLang="ja-JP" sz="2000" dirty="0" smtClean="0"/>
          </a:p>
          <a:p>
            <a:pPr lvl="1"/>
            <a:r>
              <a:rPr lang="en-US" altLang="ja-JP" sz="2000" dirty="0" smtClean="0"/>
              <a:t>Class3</a:t>
            </a:r>
            <a:r>
              <a:rPr lang="ja-JP" altLang="en-US" sz="2000" dirty="0" smtClean="0"/>
              <a:t>：上記</a:t>
            </a:r>
            <a:r>
              <a:rPr lang="ja-JP" altLang="en-US" sz="2000" dirty="0" smtClean="0"/>
              <a:t>以外のクローンペア．つまり，コードクローンがまたがっているメソッドの数が違うクローンペア．</a:t>
            </a:r>
            <a:endParaRPr lang="en-US" altLang="ja-JP" sz="2000" dirty="0" smtClean="0"/>
          </a:p>
          <a:p>
            <a:pPr marL="914400" lvl="2" indent="0">
              <a:buNone/>
            </a:pPr>
            <a:endParaRPr lang="en-US" altLang="ja-JP" sz="2000" dirty="0" smtClean="0"/>
          </a:p>
        </p:txBody>
      </p:sp>
      <p:pic>
        <p:nvPicPr>
          <p:cNvPr id="7170" name="Picture 2" descr="C:\Users\higo\Desktop\クローンペア.bmp"/>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11668" y="3429000"/>
            <a:ext cx="4464388" cy="3013976"/>
          </a:xfrm>
          <a:prstGeom prst="rect">
            <a:avLst/>
          </a:prstGeom>
          <a:noFill/>
          <a:extLst>
            <a:ext uri="{909E8E84-426E-40DD-AFC4-6F175D3DCCD1}">
              <a14:hiddenFill xmlns:a14="http://schemas.microsoft.com/office/drawing/2010/main">
                <a:solidFill>
                  <a:srgbClr val="FFFFFF"/>
                </a:solidFill>
              </a14:hiddenFill>
            </a:ext>
          </a:extLst>
        </p:spPr>
      </p:pic>
      <p:sp>
        <p:nvSpPr>
          <p:cNvPr id="5" name="コンテンツ プレースホルダー 2"/>
          <p:cNvSpPr txBox="1">
            <a:spLocks/>
          </p:cNvSpPr>
          <p:nvPr/>
        </p:nvSpPr>
        <p:spPr bwMode="auto">
          <a:xfrm>
            <a:off x="5292080" y="3434270"/>
            <a:ext cx="3600400" cy="3003435"/>
          </a:xfrm>
          <a:prstGeom prst="rect">
            <a:avLst/>
          </a:prstGeom>
          <a:noFill/>
          <a:ln w="12700">
            <a:solidFill>
              <a:schemeClr val="tx1"/>
            </a:solid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har char="•"/>
              <a:defRPr kumimoji="1" sz="2800">
                <a:solidFill>
                  <a:srgbClr val="5F5F5F"/>
                </a:solidFill>
                <a:latin typeface="+mn-lt"/>
                <a:ea typeface="+mn-ea"/>
                <a:cs typeface="+mn-cs"/>
              </a:defRPr>
            </a:lvl1pPr>
            <a:lvl2pPr marL="742950" indent="-285750" algn="l" rtl="0" eaLnBrk="1" fontAlgn="base" hangingPunct="1">
              <a:spcBef>
                <a:spcPct val="20000"/>
              </a:spcBef>
              <a:spcAft>
                <a:spcPct val="0"/>
              </a:spcAft>
              <a:buChar char="–"/>
              <a:defRPr kumimoji="1" sz="2400">
                <a:solidFill>
                  <a:srgbClr val="5F5F5F"/>
                </a:solidFill>
                <a:latin typeface="+mn-lt"/>
                <a:ea typeface="+mn-ea"/>
              </a:defRPr>
            </a:lvl2pPr>
            <a:lvl3pPr marL="1143000" indent="-228600" algn="l" rtl="0" eaLnBrk="1" fontAlgn="base" hangingPunct="1">
              <a:spcBef>
                <a:spcPct val="20000"/>
              </a:spcBef>
              <a:spcAft>
                <a:spcPct val="0"/>
              </a:spcAft>
              <a:buChar char="•"/>
              <a:defRPr kumimoji="1" sz="2400">
                <a:solidFill>
                  <a:srgbClr val="5F5F5F"/>
                </a:solidFill>
                <a:latin typeface="+mn-lt"/>
                <a:ea typeface="+mn-ea"/>
              </a:defRPr>
            </a:lvl3pPr>
            <a:lvl4pPr marL="1600200" indent="-228600" algn="l" rtl="0" eaLnBrk="1" fontAlgn="base" hangingPunct="1">
              <a:spcBef>
                <a:spcPct val="20000"/>
              </a:spcBef>
              <a:spcAft>
                <a:spcPct val="0"/>
              </a:spcAft>
              <a:buChar char="–"/>
              <a:defRPr kumimoji="1" sz="2000">
                <a:solidFill>
                  <a:srgbClr val="5F5F5F"/>
                </a:solidFill>
                <a:latin typeface="+mn-lt"/>
                <a:ea typeface="+mn-ea"/>
              </a:defRPr>
            </a:lvl4pPr>
            <a:lvl5pPr marL="2057400" indent="-228600" algn="l" rtl="0" eaLnBrk="1" fontAlgn="base" hangingPunct="1">
              <a:spcBef>
                <a:spcPct val="20000"/>
              </a:spcBef>
              <a:spcAft>
                <a:spcPct val="0"/>
              </a:spcAft>
              <a:buChar char="»"/>
              <a:defRPr kumimoji="1" sz="2000">
                <a:solidFill>
                  <a:srgbClr val="5F5F5F"/>
                </a:solidFill>
                <a:latin typeface="+mn-lt"/>
                <a:ea typeface="+mn-ea"/>
              </a:defRPr>
            </a:lvl5pPr>
            <a:lvl6pPr marL="2514600" indent="-228600" algn="l" rtl="0" eaLnBrk="1" fontAlgn="base" hangingPunct="1">
              <a:spcBef>
                <a:spcPct val="20000"/>
              </a:spcBef>
              <a:spcAft>
                <a:spcPct val="0"/>
              </a:spcAft>
              <a:buChar char="»"/>
              <a:defRPr kumimoji="1" sz="2000">
                <a:solidFill>
                  <a:srgbClr val="5F5F5F"/>
                </a:solidFill>
                <a:latin typeface="+mn-lt"/>
                <a:ea typeface="+mn-ea"/>
              </a:defRPr>
            </a:lvl6pPr>
            <a:lvl7pPr marL="2971800" indent="-228600" algn="l" rtl="0" eaLnBrk="1" fontAlgn="base" hangingPunct="1">
              <a:spcBef>
                <a:spcPct val="20000"/>
              </a:spcBef>
              <a:spcAft>
                <a:spcPct val="0"/>
              </a:spcAft>
              <a:buChar char="»"/>
              <a:defRPr kumimoji="1" sz="2000">
                <a:solidFill>
                  <a:srgbClr val="5F5F5F"/>
                </a:solidFill>
                <a:latin typeface="+mn-lt"/>
                <a:ea typeface="+mn-ea"/>
              </a:defRPr>
            </a:lvl7pPr>
            <a:lvl8pPr marL="3429000" indent="-228600" algn="l" rtl="0" eaLnBrk="1" fontAlgn="base" hangingPunct="1">
              <a:spcBef>
                <a:spcPct val="20000"/>
              </a:spcBef>
              <a:spcAft>
                <a:spcPct val="0"/>
              </a:spcAft>
              <a:buChar char="»"/>
              <a:defRPr kumimoji="1" sz="2000">
                <a:solidFill>
                  <a:srgbClr val="5F5F5F"/>
                </a:solidFill>
                <a:latin typeface="+mn-lt"/>
                <a:ea typeface="+mn-ea"/>
              </a:defRPr>
            </a:lvl8pPr>
            <a:lvl9pPr marL="3886200" indent="-228600" algn="l" rtl="0" eaLnBrk="1" fontAlgn="base" hangingPunct="1">
              <a:spcBef>
                <a:spcPct val="20000"/>
              </a:spcBef>
              <a:spcAft>
                <a:spcPct val="0"/>
              </a:spcAft>
              <a:buChar char="»"/>
              <a:defRPr kumimoji="1" sz="2000">
                <a:solidFill>
                  <a:srgbClr val="5F5F5F"/>
                </a:solidFill>
                <a:latin typeface="+mn-lt"/>
                <a:ea typeface="+mn-ea"/>
              </a:defRPr>
            </a:lvl9pPr>
          </a:lstStyle>
          <a:p>
            <a:r>
              <a:rPr lang="en-US" altLang="ja-JP" sz="2400" dirty="0" smtClean="0"/>
              <a:t>Class1: </a:t>
            </a:r>
          </a:p>
          <a:p>
            <a:pPr lvl="1"/>
            <a:r>
              <a:rPr lang="en-US" altLang="ja-JP" sz="1800" dirty="0" smtClean="0"/>
              <a:t>MDG</a:t>
            </a:r>
            <a:r>
              <a:rPr lang="ja-JP" altLang="en-US" sz="1800" dirty="0" smtClean="0"/>
              <a:t>を用いれば検出可能</a:t>
            </a:r>
            <a:endParaRPr lang="en-US" altLang="ja-JP" sz="1800" dirty="0" smtClean="0"/>
          </a:p>
          <a:p>
            <a:r>
              <a:rPr lang="en-US" altLang="ja-JP" sz="2400" dirty="0" smtClean="0"/>
              <a:t>Class2: </a:t>
            </a:r>
          </a:p>
          <a:p>
            <a:pPr lvl="1"/>
            <a:r>
              <a:rPr lang="ja-JP" altLang="en-US" sz="1800" dirty="0" smtClean="0"/>
              <a:t>既存研究で提案されている</a:t>
            </a:r>
            <a:r>
              <a:rPr lang="en-US" altLang="ja-JP" sz="1800" dirty="0" smtClean="0"/>
              <a:t>SDG</a:t>
            </a:r>
            <a:r>
              <a:rPr lang="ja-JP" altLang="en-US" sz="1800" dirty="0" smtClean="0"/>
              <a:t>を用いれば検出可能</a:t>
            </a:r>
            <a:endParaRPr lang="en-US" altLang="ja-JP" sz="1800" dirty="0" smtClean="0"/>
          </a:p>
          <a:p>
            <a:r>
              <a:rPr lang="en-US" altLang="ja-JP" sz="2400" dirty="0" smtClean="0"/>
              <a:t>Class3: </a:t>
            </a:r>
          </a:p>
          <a:p>
            <a:pPr lvl="1"/>
            <a:r>
              <a:rPr lang="ja-JP" altLang="en-US" sz="1800" dirty="0" smtClean="0"/>
              <a:t>提案する</a:t>
            </a:r>
            <a:r>
              <a:rPr lang="en-US" altLang="ja-JP" sz="1800" dirty="0" smtClean="0"/>
              <a:t>SDG</a:t>
            </a:r>
            <a:r>
              <a:rPr lang="ja-JP" altLang="en-US" sz="1800" dirty="0" smtClean="0"/>
              <a:t>でなければ検出できない</a:t>
            </a:r>
            <a:endParaRPr lang="en-US" altLang="ja-JP" sz="1800" dirty="0" smtClean="0"/>
          </a:p>
          <a:p>
            <a:pPr marL="914400" lvl="2" indent="0">
              <a:buFontTx/>
              <a:buNone/>
            </a:pPr>
            <a:endParaRPr lang="en-US" altLang="ja-JP" sz="1800" dirty="0" smtClean="0"/>
          </a:p>
        </p:txBody>
      </p:sp>
      <p:sp>
        <p:nvSpPr>
          <p:cNvPr id="4" name="スライド番号プレースホルダー 3"/>
          <p:cNvSpPr>
            <a:spLocks noGrp="1"/>
          </p:cNvSpPr>
          <p:nvPr>
            <p:ph type="sldNum" sz="quarter" idx="12"/>
          </p:nvPr>
        </p:nvSpPr>
        <p:spPr/>
        <p:txBody>
          <a:bodyPr/>
          <a:lstStyle/>
          <a:p>
            <a:fld id="{487D7C85-7EC1-4C48-83E8-12241FCB48DE}" type="slidenum">
              <a:rPr lang="en-US" altLang="ja-JP" smtClean="0"/>
              <a:pPr/>
              <a:t>27</a:t>
            </a:fld>
            <a:endParaRPr lang="en-US" altLang="ja-JP"/>
          </a:p>
        </p:txBody>
      </p:sp>
    </p:spTree>
    <p:extLst>
      <p:ext uri="{BB962C8B-B14F-4D97-AF65-F5344CB8AC3E}">
        <p14:creationId xmlns:p14="http://schemas.microsoft.com/office/powerpoint/2010/main" val="1521670025"/>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検出コスト</a:t>
            </a:r>
            <a:endParaRPr kumimoji="1" lang="ja-JP" altLang="en-US" dirty="0"/>
          </a:p>
        </p:txBody>
      </p:sp>
      <p:sp>
        <p:nvSpPr>
          <p:cNvPr id="3" name="コンテンツ プレースホルダー 2"/>
          <p:cNvSpPr>
            <a:spLocks noGrp="1"/>
          </p:cNvSpPr>
          <p:nvPr>
            <p:ph idx="1"/>
          </p:nvPr>
        </p:nvSpPr>
        <p:spPr/>
        <p:txBody>
          <a:bodyPr/>
          <a:lstStyle/>
          <a:p>
            <a:r>
              <a:rPr kumimoji="1" lang="ja-JP" altLang="en-US" dirty="0" smtClean="0"/>
              <a:t>検出に必要であった頂点比較回数を用いた</a:t>
            </a:r>
            <a:endParaRPr lang="en-US" altLang="ja-JP" dirty="0" smtClean="0"/>
          </a:p>
          <a:p>
            <a:pPr lvl="1"/>
            <a:r>
              <a:rPr kumimoji="1" lang="en-US" altLang="ja-JP" dirty="0" smtClean="0"/>
              <a:t>MDG</a:t>
            </a:r>
            <a:r>
              <a:rPr kumimoji="1" lang="ja-JP" altLang="en-US" dirty="0" smtClean="0"/>
              <a:t>：</a:t>
            </a:r>
            <a:r>
              <a:rPr kumimoji="1" lang="en-US" altLang="ja-JP" dirty="0" smtClean="0"/>
              <a:t>1,697,582</a:t>
            </a:r>
          </a:p>
          <a:p>
            <a:pPr lvl="1"/>
            <a:r>
              <a:rPr lang="en-US" altLang="ja-JP" dirty="0" smtClean="0"/>
              <a:t>SDG</a:t>
            </a:r>
            <a:r>
              <a:rPr lang="ja-JP" altLang="en-US" dirty="0" smtClean="0"/>
              <a:t>：</a:t>
            </a:r>
            <a:r>
              <a:rPr lang="en-US" altLang="ja-JP" dirty="0" smtClean="0"/>
              <a:t>8,600,298</a:t>
            </a:r>
          </a:p>
          <a:p>
            <a:pPr lvl="1"/>
            <a:endParaRPr kumimoji="1" lang="en-US" altLang="ja-JP" dirty="0"/>
          </a:p>
          <a:p>
            <a:r>
              <a:rPr lang="ja-JP" altLang="en-US" dirty="0" smtClean="0"/>
              <a:t>対象ソフトウェアが小さいため，検出コストは</a:t>
            </a:r>
            <a:r>
              <a:rPr lang="en-US" altLang="ja-JP" dirty="0" smtClean="0"/>
              <a:t>5</a:t>
            </a:r>
            <a:r>
              <a:rPr lang="ja-JP" altLang="en-US" dirty="0"/>
              <a:t>倍</a:t>
            </a:r>
            <a:r>
              <a:rPr lang="ja-JP" altLang="en-US" dirty="0" smtClean="0"/>
              <a:t>程度</a:t>
            </a:r>
            <a:endParaRPr lang="en-US" altLang="ja-JP" dirty="0"/>
          </a:p>
          <a:p>
            <a:r>
              <a:rPr lang="ja-JP" altLang="en-US" dirty="0" smtClean="0"/>
              <a:t>より大きな規模のソフトウェアだと，検出コストは跳ね上がる</a:t>
            </a:r>
            <a:endParaRPr lang="en-US" altLang="ja-JP" dirty="0" smtClean="0"/>
          </a:p>
          <a:p>
            <a:pPr lvl="1"/>
            <a:r>
              <a:rPr lang="ja-JP" altLang="en-US" dirty="0"/>
              <a:t>数万</a:t>
            </a:r>
            <a:r>
              <a:rPr lang="ja-JP" altLang="en-US" dirty="0" smtClean="0"/>
              <a:t>行</a:t>
            </a:r>
            <a:r>
              <a:rPr lang="ja-JP" altLang="en-US" dirty="0"/>
              <a:t>規模</a:t>
            </a:r>
            <a:r>
              <a:rPr lang="ja-JP" altLang="en-US" dirty="0" smtClean="0"/>
              <a:t>の場合，</a:t>
            </a:r>
            <a:r>
              <a:rPr lang="en-US" altLang="ja-JP" dirty="0" smtClean="0"/>
              <a:t>MDG</a:t>
            </a:r>
            <a:r>
              <a:rPr lang="ja-JP" altLang="en-US" dirty="0" smtClean="0"/>
              <a:t>だと</a:t>
            </a:r>
            <a:r>
              <a:rPr lang="en-US" altLang="ja-JP" dirty="0" smtClean="0"/>
              <a:t>20</a:t>
            </a:r>
            <a:r>
              <a:rPr lang="ja-JP" altLang="en-US" dirty="0" smtClean="0"/>
              <a:t>～</a:t>
            </a:r>
            <a:r>
              <a:rPr lang="en-US" altLang="ja-JP" dirty="0" smtClean="0"/>
              <a:t>30</a:t>
            </a:r>
            <a:r>
              <a:rPr lang="ja-JP" altLang="en-US" dirty="0" smtClean="0"/>
              <a:t>分程度だが，</a:t>
            </a:r>
            <a:r>
              <a:rPr lang="en-US" altLang="ja-JP" dirty="0" smtClean="0"/>
              <a:t>SDG</a:t>
            </a:r>
            <a:r>
              <a:rPr lang="ja-JP" altLang="en-US" smtClean="0"/>
              <a:t>だと一日たっても処理が終了しない</a:t>
            </a:r>
            <a:endParaRPr lang="en-US" altLang="ja-JP" dirty="0" smtClean="0"/>
          </a:p>
          <a:p>
            <a:pPr marL="457200" lvl="1" indent="0">
              <a:buNone/>
            </a:pPr>
            <a:endParaRPr kumimoji="1" lang="ja-JP" altLang="en-US" dirty="0"/>
          </a:p>
        </p:txBody>
      </p:sp>
      <p:sp>
        <p:nvSpPr>
          <p:cNvPr id="4" name="スライド番号プレースホルダー 3"/>
          <p:cNvSpPr>
            <a:spLocks noGrp="1"/>
          </p:cNvSpPr>
          <p:nvPr>
            <p:ph type="sldNum" sz="quarter" idx="12"/>
          </p:nvPr>
        </p:nvSpPr>
        <p:spPr/>
        <p:txBody>
          <a:bodyPr/>
          <a:lstStyle/>
          <a:p>
            <a:fld id="{487D7C85-7EC1-4C48-83E8-12241FCB48DE}" type="slidenum">
              <a:rPr lang="en-US" altLang="ja-JP" smtClean="0"/>
              <a:pPr/>
              <a:t>28</a:t>
            </a:fld>
            <a:endParaRPr lang="en-US" altLang="ja-JP"/>
          </a:p>
        </p:txBody>
      </p:sp>
    </p:spTree>
    <p:extLst>
      <p:ext uri="{BB962C8B-B14F-4D97-AF65-F5344CB8AC3E}">
        <p14:creationId xmlns:p14="http://schemas.microsoft.com/office/powerpoint/2010/main" val="3301543560"/>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まとめ</a:t>
            </a:r>
            <a:endParaRPr kumimoji="1" lang="ja-JP" altLang="en-US" dirty="0"/>
          </a:p>
        </p:txBody>
      </p:sp>
      <p:sp>
        <p:nvSpPr>
          <p:cNvPr id="3" name="コンテンツ プレースホルダー 2"/>
          <p:cNvSpPr>
            <a:spLocks noGrp="1"/>
          </p:cNvSpPr>
          <p:nvPr>
            <p:ph idx="1"/>
          </p:nvPr>
        </p:nvSpPr>
        <p:spPr/>
        <p:txBody>
          <a:bodyPr/>
          <a:lstStyle/>
          <a:p>
            <a:r>
              <a:rPr kumimoji="1" lang="ja-JP" altLang="en-US" dirty="0" smtClean="0"/>
              <a:t>複数のメソッドにまたがった重複コードを検出する手法を提案</a:t>
            </a:r>
            <a:endParaRPr kumimoji="1" lang="en-US" altLang="ja-JP" dirty="0" smtClean="0"/>
          </a:p>
          <a:p>
            <a:r>
              <a:rPr kumimoji="1" lang="ja-JP" altLang="en-US" dirty="0" smtClean="0"/>
              <a:t>提案手法を実装し，小規模のソフトウェアに対して実験</a:t>
            </a:r>
            <a:endParaRPr kumimoji="1" lang="en-US" altLang="ja-JP" dirty="0" smtClean="0"/>
          </a:p>
          <a:p>
            <a:pPr lvl="1"/>
            <a:r>
              <a:rPr lang="ja-JP" altLang="en-US" dirty="0"/>
              <a:t>実際</a:t>
            </a:r>
            <a:r>
              <a:rPr lang="ja-JP" altLang="en-US" dirty="0" smtClean="0"/>
              <a:t>にそのような重複コードが検出されることを確認</a:t>
            </a:r>
            <a:endParaRPr lang="en-US" altLang="ja-JP" dirty="0" smtClean="0"/>
          </a:p>
          <a:p>
            <a:endParaRPr kumimoji="1" lang="en-US" altLang="ja-JP" dirty="0"/>
          </a:p>
          <a:p>
            <a:r>
              <a:rPr lang="ja-JP" altLang="en-US" dirty="0" smtClean="0"/>
              <a:t>今後は，</a:t>
            </a:r>
            <a:endParaRPr lang="en-US" altLang="ja-JP" dirty="0" smtClean="0"/>
          </a:p>
          <a:p>
            <a:pPr lvl="1"/>
            <a:r>
              <a:rPr kumimoji="1" lang="ja-JP" altLang="en-US" dirty="0"/>
              <a:t>検出</a:t>
            </a:r>
            <a:r>
              <a:rPr kumimoji="1" lang="ja-JP" altLang="en-US" dirty="0" smtClean="0"/>
              <a:t>されたコードクローンをユーザに分かりやすく提示</a:t>
            </a:r>
            <a:endParaRPr kumimoji="1" lang="en-US" altLang="ja-JP" dirty="0" smtClean="0"/>
          </a:p>
          <a:p>
            <a:pPr lvl="1"/>
            <a:r>
              <a:rPr lang="ja-JP" altLang="en-US" dirty="0" smtClean="0"/>
              <a:t>より大規模なソフトウェアに適用するために，計算コスト削減</a:t>
            </a:r>
            <a:endParaRPr kumimoji="1" lang="en-US" altLang="ja-JP" dirty="0" smtClean="0"/>
          </a:p>
          <a:p>
            <a:endParaRPr kumimoji="1" lang="ja-JP" altLang="en-US" dirty="0"/>
          </a:p>
        </p:txBody>
      </p:sp>
      <p:sp>
        <p:nvSpPr>
          <p:cNvPr id="4" name="スライド番号プレースホルダー 3"/>
          <p:cNvSpPr>
            <a:spLocks noGrp="1"/>
          </p:cNvSpPr>
          <p:nvPr>
            <p:ph type="sldNum" sz="quarter" idx="12"/>
          </p:nvPr>
        </p:nvSpPr>
        <p:spPr/>
        <p:txBody>
          <a:bodyPr/>
          <a:lstStyle/>
          <a:p>
            <a:fld id="{487D7C85-7EC1-4C48-83E8-12241FCB48DE}" type="slidenum">
              <a:rPr lang="en-US" altLang="ja-JP" smtClean="0"/>
              <a:pPr/>
              <a:t>29</a:t>
            </a:fld>
            <a:endParaRPr lang="en-US" altLang="ja-JP"/>
          </a:p>
        </p:txBody>
      </p:sp>
    </p:spTree>
    <p:extLst>
      <p:ext uri="{BB962C8B-B14F-4D97-AF65-F5344CB8AC3E}">
        <p14:creationId xmlns:p14="http://schemas.microsoft.com/office/powerpoint/2010/main" val="333666866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コードクローン検出ツール</a:t>
            </a:r>
            <a:endParaRPr kumimoji="1" lang="ja-JP" altLang="en-US" dirty="0"/>
          </a:p>
        </p:txBody>
      </p:sp>
      <p:sp>
        <p:nvSpPr>
          <p:cNvPr id="3" name="コンテンツ プレースホルダ 2"/>
          <p:cNvSpPr>
            <a:spLocks noGrp="1"/>
          </p:cNvSpPr>
          <p:nvPr>
            <p:ph idx="1"/>
          </p:nvPr>
        </p:nvSpPr>
        <p:spPr>
          <a:xfrm>
            <a:off x="457200" y="1600200"/>
            <a:ext cx="8229600" cy="5069160"/>
          </a:xfrm>
        </p:spPr>
        <p:txBody>
          <a:bodyPr/>
          <a:lstStyle/>
          <a:p>
            <a:r>
              <a:rPr kumimoji="1" lang="ja-JP" altLang="en-US" dirty="0" smtClean="0"/>
              <a:t>コードクローンの厳密な定義は存在しない</a:t>
            </a:r>
            <a:endParaRPr kumimoji="1" lang="en-US" altLang="ja-JP" dirty="0" smtClean="0"/>
          </a:p>
          <a:p>
            <a:pPr lvl="1"/>
            <a:r>
              <a:rPr kumimoji="1" lang="ja-JP" altLang="en-US" dirty="0" smtClean="0"/>
              <a:t>各検出手法は独自にコードクローンの定義を持ち，その定義に基づいてコードクローンを検出する</a:t>
            </a:r>
            <a:endParaRPr kumimoji="1" lang="en-US" altLang="ja-JP" dirty="0" smtClean="0"/>
          </a:p>
          <a:p>
            <a:pPr lvl="1"/>
            <a:r>
              <a:rPr lang="ja-JP" altLang="en-US" dirty="0" smtClean="0"/>
              <a:t>同一ソースコードに対して検出処理を行った場合でも，用いるツールが異なれば，検出されるコードクローンも異なる</a:t>
            </a:r>
            <a:endParaRPr kumimoji="1" lang="en-US" altLang="ja-JP" dirty="0" smtClean="0"/>
          </a:p>
          <a:p>
            <a:r>
              <a:rPr kumimoji="1" lang="ja-JP" altLang="en-US" dirty="0" smtClean="0"/>
              <a:t>既存の検出ツールは用いている技術により，</a:t>
            </a:r>
            <a:r>
              <a:rPr kumimoji="1" lang="en-US" altLang="ja-JP" dirty="0" smtClean="0"/>
              <a:t>5</a:t>
            </a:r>
            <a:r>
              <a:rPr kumimoji="1" lang="ja-JP" altLang="en-US" dirty="0" err="1" smtClean="0"/>
              <a:t>つに</a:t>
            </a:r>
            <a:r>
              <a:rPr kumimoji="1" lang="ja-JP" altLang="en-US" dirty="0" smtClean="0"/>
              <a:t>分類できる</a:t>
            </a:r>
            <a:endParaRPr kumimoji="1" lang="en-US" altLang="ja-JP" dirty="0" smtClean="0"/>
          </a:p>
          <a:p>
            <a:pPr lvl="1"/>
            <a:r>
              <a:rPr lang="ja-JP" altLang="en-US" dirty="0" smtClean="0"/>
              <a:t>行，字句，メトリクス，抽象構文木，プログラム依存グラフ</a:t>
            </a:r>
            <a:endParaRPr kumimoji="1" lang="en-US" altLang="ja-JP" dirty="0" smtClean="0"/>
          </a:p>
        </p:txBody>
      </p:sp>
      <p:sp>
        <p:nvSpPr>
          <p:cNvPr id="4" name="スライド番号プレースホルダー 3"/>
          <p:cNvSpPr>
            <a:spLocks noGrp="1"/>
          </p:cNvSpPr>
          <p:nvPr>
            <p:ph type="sldNum" sz="quarter" idx="12"/>
          </p:nvPr>
        </p:nvSpPr>
        <p:spPr/>
        <p:txBody>
          <a:bodyPr/>
          <a:lstStyle/>
          <a:p>
            <a:fld id="{487D7C85-7EC1-4C48-83E8-12241FCB48DE}" type="slidenum">
              <a:rPr lang="en-US" altLang="ja-JP" smtClean="0"/>
              <a:pPr/>
              <a:t>3</a:t>
            </a:fld>
            <a:endParaRPr lang="en-US" altLang="ja-JP"/>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endParaRPr kumimoji="1" lang="ja-JP" altLang="en-US"/>
          </a:p>
        </p:txBody>
      </p:sp>
      <p:sp>
        <p:nvSpPr>
          <p:cNvPr id="3" name="コンテンツ プレースホルダー 2"/>
          <p:cNvSpPr>
            <a:spLocks noGrp="1"/>
          </p:cNvSpPr>
          <p:nvPr>
            <p:ph idx="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487D7C85-7EC1-4C48-83E8-12241FCB48DE}" type="slidenum">
              <a:rPr lang="en-US" altLang="ja-JP" smtClean="0"/>
              <a:pPr/>
              <a:t>30</a:t>
            </a:fld>
            <a:endParaRPr lang="en-US" altLang="ja-JP"/>
          </a:p>
        </p:txBody>
      </p:sp>
    </p:spTree>
    <p:extLst>
      <p:ext uri="{BB962C8B-B14F-4D97-AF65-F5344CB8AC3E}">
        <p14:creationId xmlns:p14="http://schemas.microsoft.com/office/powerpoint/2010/main" val="4204327298"/>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高級</a:t>
            </a:r>
            <a:r>
              <a:rPr lang="ja-JP" altLang="en-US" dirty="0" smtClean="0"/>
              <a:t>言語</a:t>
            </a:r>
            <a:r>
              <a:rPr lang="ja-JP" altLang="en-US" dirty="0"/>
              <a:t>に</a:t>
            </a:r>
            <a:r>
              <a:rPr lang="ja-JP" altLang="en-US" dirty="0" smtClean="0"/>
              <a:t>おける問題点</a:t>
            </a:r>
            <a:endParaRPr kumimoji="1" lang="ja-JP" altLang="en-US" dirty="0"/>
          </a:p>
        </p:txBody>
      </p:sp>
      <p:sp>
        <p:nvSpPr>
          <p:cNvPr id="3" name="コンテンツ プレースホルダー 2"/>
          <p:cNvSpPr>
            <a:spLocks noGrp="1"/>
          </p:cNvSpPr>
          <p:nvPr>
            <p:ph idx="1"/>
          </p:nvPr>
        </p:nvSpPr>
        <p:spPr/>
        <p:txBody>
          <a:bodyPr/>
          <a:lstStyle/>
          <a:p>
            <a:r>
              <a:rPr kumimoji="1" lang="en-US" altLang="ja-JP" dirty="0" smtClean="0"/>
              <a:t>Java</a:t>
            </a:r>
            <a:r>
              <a:rPr kumimoji="1" lang="ja-JP" altLang="en-US" dirty="0" smtClean="0"/>
              <a:t>などの高級言語では，複数の処理を</a:t>
            </a:r>
            <a:r>
              <a:rPr kumimoji="1" lang="en-US" altLang="ja-JP" dirty="0" smtClean="0"/>
              <a:t>1</a:t>
            </a:r>
            <a:r>
              <a:rPr kumimoji="1" lang="ja-JP" altLang="en-US" dirty="0" err="1" smtClean="0"/>
              <a:t>つの</a:t>
            </a:r>
            <a:r>
              <a:rPr kumimoji="1" lang="ja-JP" altLang="en-US" dirty="0" smtClean="0"/>
              <a:t>文にまとめて記述する事が可能</a:t>
            </a:r>
            <a:endParaRPr kumimoji="1" lang="en-US" altLang="ja-JP" dirty="0" smtClean="0"/>
          </a:p>
          <a:p>
            <a:endParaRPr lang="en-US" altLang="ja-JP" dirty="0" smtClean="0"/>
          </a:p>
          <a:p>
            <a:endParaRPr lang="en-US" altLang="ja-JP" dirty="0" smtClean="0"/>
          </a:p>
          <a:p>
            <a:endParaRPr lang="en-US" altLang="ja-JP" dirty="0"/>
          </a:p>
          <a:p>
            <a:r>
              <a:rPr lang="ja-JP" altLang="en-US" dirty="0" smtClean="0"/>
              <a:t>しかし，</a:t>
            </a:r>
            <a:endParaRPr lang="en-US" altLang="ja-JP" dirty="0" smtClean="0"/>
          </a:p>
          <a:p>
            <a:pPr lvl="1"/>
            <a:r>
              <a:rPr lang="ja-JP" altLang="en-US" dirty="0" smtClean="0"/>
              <a:t>処理が複数の文で記述されている場合と，単一の文の記述されている場合に重複処理として検出できない</a:t>
            </a:r>
            <a:endParaRPr lang="en-US" altLang="ja-JP" dirty="0" smtClean="0"/>
          </a:p>
          <a:p>
            <a:pPr lvl="1"/>
            <a:r>
              <a:rPr lang="ja-JP" altLang="en-US" dirty="0"/>
              <a:t>本発表で提案</a:t>
            </a:r>
            <a:r>
              <a:rPr lang="ja-JP" altLang="en-US" dirty="0" smtClean="0"/>
              <a:t>したメソッド間データ依存関係を構築できない</a:t>
            </a:r>
            <a:endParaRPr lang="en-US" altLang="ja-JP" dirty="0"/>
          </a:p>
          <a:p>
            <a:endParaRPr kumimoji="1" lang="en-US" altLang="ja-JP" dirty="0" smtClean="0"/>
          </a:p>
          <a:p>
            <a:endParaRPr lang="en-US" altLang="ja-JP" dirty="0"/>
          </a:p>
          <a:p>
            <a:endParaRPr kumimoji="1" lang="ja-JP" altLang="en-US" dirty="0"/>
          </a:p>
        </p:txBody>
      </p:sp>
      <p:sp>
        <p:nvSpPr>
          <p:cNvPr id="5" name="テキスト ボックス 4"/>
          <p:cNvSpPr txBox="1"/>
          <p:nvPr/>
        </p:nvSpPr>
        <p:spPr>
          <a:xfrm>
            <a:off x="1331640" y="2564904"/>
            <a:ext cx="4176464" cy="923330"/>
          </a:xfrm>
          <a:prstGeom prst="rect">
            <a:avLst/>
          </a:prstGeom>
          <a:solidFill>
            <a:schemeClr val="bg1"/>
          </a:solidFill>
          <a:ln w="19050">
            <a:solidFill>
              <a:schemeClr val="tx1"/>
            </a:solidFill>
          </a:ln>
        </p:spPr>
        <p:txBody>
          <a:bodyPr wrap="square" rtlCol="0">
            <a:spAutoFit/>
          </a:bodyPr>
          <a:lstStyle/>
          <a:p>
            <a:r>
              <a:rPr lang="en-US" altLang="ja-JP" sz="1800" dirty="0" smtClean="0">
                <a:latin typeface="ＭＳ ゴシック" pitchFamily="49" charset="-128"/>
                <a:ea typeface="ＭＳ ゴシック" pitchFamily="49" charset="-128"/>
              </a:rPr>
              <a:t>11:   </a:t>
            </a:r>
            <a:r>
              <a:rPr lang="en-US" altLang="ja-JP" sz="1800" dirty="0" err="1" smtClean="0">
                <a:latin typeface="ＭＳ ゴシック" pitchFamily="49" charset="-128"/>
                <a:ea typeface="ＭＳ ゴシック" pitchFamily="49" charset="-128"/>
              </a:rPr>
              <a:t>int</a:t>
            </a:r>
            <a:r>
              <a:rPr lang="en-US" altLang="ja-JP" sz="1800" dirty="0" smtClean="0">
                <a:latin typeface="ＭＳ ゴシック" pitchFamily="49" charset="-128"/>
                <a:ea typeface="ＭＳ ゴシック" pitchFamily="49" charset="-128"/>
              </a:rPr>
              <a:t> operate(</a:t>
            </a:r>
            <a:r>
              <a:rPr lang="en-US" altLang="ja-JP" sz="1800" dirty="0" err="1" smtClean="0">
                <a:latin typeface="ＭＳ ゴシック" pitchFamily="49" charset="-128"/>
                <a:ea typeface="ＭＳ ゴシック" pitchFamily="49" charset="-128"/>
              </a:rPr>
              <a:t>int</a:t>
            </a:r>
            <a:r>
              <a:rPr lang="en-US" altLang="ja-JP" sz="1800" dirty="0" smtClean="0">
                <a:latin typeface="ＭＳ ゴシック" pitchFamily="49" charset="-128"/>
                <a:ea typeface="ＭＳ ゴシック" pitchFamily="49" charset="-128"/>
              </a:rPr>
              <a:t> a, </a:t>
            </a:r>
            <a:r>
              <a:rPr lang="en-US" altLang="ja-JP" sz="1800" dirty="0" err="1" smtClean="0">
                <a:latin typeface="ＭＳ ゴシック" pitchFamily="49" charset="-128"/>
                <a:ea typeface="ＭＳ ゴシック" pitchFamily="49" charset="-128"/>
              </a:rPr>
              <a:t>int</a:t>
            </a:r>
            <a:r>
              <a:rPr lang="en-US" altLang="ja-JP" sz="1800" dirty="0" smtClean="0">
                <a:latin typeface="ＭＳ ゴシック" pitchFamily="49" charset="-128"/>
                <a:ea typeface="ＭＳ ゴシック" pitchFamily="49" charset="-128"/>
              </a:rPr>
              <a:t> b){</a:t>
            </a:r>
          </a:p>
          <a:p>
            <a:r>
              <a:rPr lang="en-US" altLang="ja-JP" sz="1800" dirty="0" smtClean="0">
                <a:latin typeface="ＭＳ ゴシック" pitchFamily="49" charset="-128"/>
                <a:ea typeface="ＭＳ ゴシック" pitchFamily="49" charset="-128"/>
              </a:rPr>
              <a:t>12:     return a + b;</a:t>
            </a:r>
          </a:p>
          <a:p>
            <a:r>
              <a:rPr lang="en-US" altLang="ja-JP" sz="1800" dirty="0" smtClean="0">
                <a:latin typeface="ＭＳ ゴシック" pitchFamily="49" charset="-128"/>
                <a:ea typeface="ＭＳ ゴシック" pitchFamily="49" charset="-128"/>
              </a:rPr>
              <a:t>13:   }</a:t>
            </a:r>
          </a:p>
        </p:txBody>
      </p:sp>
      <p:sp>
        <p:nvSpPr>
          <p:cNvPr id="4" name="スライド番号プレースホルダー 3"/>
          <p:cNvSpPr>
            <a:spLocks noGrp="1"/>
          </p:cNvSpPr>
          <p:nvPr>
            <p:ph type="sldNum" sz="quarter" idx="12"/>
          </p:nvPr>
        </p:nvSpPr>
        <p:spPr/>
        <p:txBody>
          <a:bodyPr/>
          <a:lstStyle/>
          <a:p>
            <a:fld id="{487D7C85-7EC1-4C48-83E8-12241FCB48DE}" type="slidenum">
              <a:rPr lang="en-US" altLang="ja-JP" smtClean="0"/>
              <a:pPr/>
              <a:t>31</a:t>
            </a:fld>
            <a:endParaRPr lang="en-US" altLang="ja-JP"/>
          </a:p>
        </p:txBody>
      </p:sp>
    </p:spTree>
    <p:extLst>
      <p:ext uri="{BB962C8B-B14F-4D97-AF65-F5344CB8AC3E}">
        <p14:creationId xmlns:p14="http://schemas.microsoft.com/office/powerpoint/2010/main" val="3673170419"/>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文の分解</a:t>
            </a:r>
            <a:endParaRPr kumimoji="1" lang="ja-JP" altLang="en-US" dirty="0"/>
          </a:p>
        </p:txBody>
      </p:sp>
      <p:sp>
        <p:nvSpPr>
          <p:cNvPr id="3" name="コンテンツ プレースホルダー 2"/>
          <p:cNvSpPr>
            <a:spLocks noGrp="1"/>
          </p:cNvSpPr>
          <p:nvPr>
            <p:ph idx="1"/>
          </p:nvPr>
        </p:nvSpPr>
        <p:spPr/>
        <p:txBody>
          <a:bodyPr/>
          <a:lstStyle/>
          <a:p>
            <a:r>
              <a:rPr lang="ja-JP" altLang="en-US" dirty="0" smtClean="0"/>
              <a:t>このような問題を解決するために，本研究では手順</a:t>
            </a:r>
            <a:r>
              <a:rPr lang="en-US" altLang="ja-JP" dirty="0" smtClean="0"/>
              <a:t>1</a:t>
            </a:r>
            <a:r>
              <a:rPr lang="ja-JP" altLang="en-US" dirty="0" smtClean="0"/>
              <a:t>の</a:t>
            </a:r>
            <a:r>
              <a:rPr lang="en-US" altLang="ja-JP" dirty="0" smtClean="0"/>
              <a:t>MDG</a:t>
            </a:r>
            <a:r>
              <a:rPr lang="ja-JP" altLang="en-US" dirty="0" smtClean="0"/>
              <a:t>構築時に，すべての文（と式）を三番地コードに分解する</a:t>
            </a:r>
            <a:endParaRPr lang="en-US" altLang="ja-JP" dirty="0" smtClean="0"/>
          </a:p>
          <a:p>
            <a:endParaRPr lang="en-US" altLang="ja-JP" dirty="0"/>
          </a:p>
          <a:p>
            <a:endParaRPr lang="en-US" altLang="ja-JP" dirty="0" smtClean="0"/>
          </a:p>
          <a:p>
            <a:endParaRPr lang="en-US" altLang="ja-JP" dirty="0" smtClean="0"/>
          </a:p>
          <a:p>
            <a:r>
              <a:rPr lang="ja-JP" altLang="en-US" dirty="0" smtClean="0"/>
              <a:t>この分解により，下記の事項が保証される</a:t>
            </a:r>
            <a:endParaRPr lang="en-US" altLang="ja-JP" dirty="0" smtClean="0"/>
          </a:p>
          <a:p>
            <a:pPr lvl="1"/>
            <a:r>
              <a:rPr lang="ja-JP" altLang="en-US" dirty="0"/>
              <a:t>メソッド</a:t>
            </a:r>
            <a:r>
              <a:rPr lang="ja-JP" altLang="en-US" dirty="0" smtClean="0"/>
              <a:t>の返り値が</a:t>
            </a:r>
            <a:r>
              <a:rPr lang="en-US" altLang="ja-JP" dirty="0" smtClean="0"/>
              <a:t>void</a:t>
            </a:r>
            <a:r>
              <a:rPr lang="ja-JP" altLang="en-US" dirty="0" smtClean="0"/>
              <a:t>でない限り，</a:t>
            </a:r>
            <a:r>
              <a:rPr lang="en-US" altLang="ja-JP" dirty="0" smtClean="0"/>
              <a:t>return</a:t>
            </a:r>
            <a:r>
              <a:rPr lang="ja-JP" altLang="en-US" dirty="0" smtClean="0"/>
              <a:t>文は単一の変数をオペランドとして持つ</a:t>
            </a:r>
            <a:endParaRPr lang="en-US" altLang="ja-JP" dirty="0" smtClean="0"/>
          </a:p>
          <a:p>
            <a:pPr lvl="1"/>
            <a:r>
              <a:rPr lang="ja-JP" altLang="en-US" dirty="0" smtClean="0"/>
              <a:t>メソッドの返り値を利用している場合，その値はまず変数に代入される</a:t>
            </a:r>
            <a:endParaRPr lang="en-US" altLang="ja-JP" dirty="0" smtClean="0"/>
          </a:p>
        </p:txBody>
      </p:sp>
      <p:sp>
        <p:nvSpPr>
          <p:cNvPr id="4" name="テキスト ボックス 3"/>
          <p:cNvSpPr txBox="1"/>
          <p:nvPr/>
        </p:nvSpPr>
        <p:spPr>
          <a:xfrm>
            <a:off x="107504" y="3081734"/>
            <a:ext cx="4176464" cy="923330"/>
          </a:xfrm>
          <a:prstGeom prst="rect">
            <a:avLst/>
          </a:prstGeom>
          <a:solidFill>
            <a:schemeClr val="bg1"/>
          </a:solidFill>
          <a:ln w="19050">
            <a:solidFill>
              <a:schemeClr val="tx1"/>
            </a:solidFill>
          </a:ln>
        </p:spPr>
        <p:txBody>
          <a:bodyPr wrap="square" rtlCol="0">
            <a:spAutoFit/>
          </a:bodyPr>
          <a:lstStyle/>
          <a:p>
            <a:r>
              <a:rPr lang="en-US" altLang="ja-JP" sz="1800" dirty="0" smtClean="0">
                <a:latin typeface="ＭＳ ゴシック" pitchFamily="49" charset="-128"/>
                <a:ea typeface="ＭＳ ゴシック" pitchFamily="49" charset="-128"/>
              </a:rPr>
              <a:t>11:   </a:t>
            </a:r>
            <a:r>
              <a:rPr lang="en-US" altLang="ja-JP" sz="1800" dirty="0" err="1" smtClean="0">
                <a:latin typeface="ＭＳ ゴシック" pitchFamily="49" charset="-128"/>
                <a:ea typeface="ＭＳ ゴシック" pitchFamily="49" charset="-128"/>
              </a:rPr>
              <a:t>int</a:t>
            </a:r>
            <a:r>
              <a:rPr lang="en-US" altLang="ja-JP" sz="1800" dirty="0" smtClean="0">
                <a:latin typeface="ＭＳ ゴシック" pitchFamily="49" charset="-128"/>
                <a:ea typeface="ＭＳ ゴシック" pitchFamily="49" charset="-128"/>
              </a:rPr>
              <a:t> operate(</a:t>
            </a:r>
            <a:r>
              <a:rPr lang="en-US" altLang="ja-JP" sz="1800" dirty="0" err="1" smtClean="0">
                <a:latin typeface="ＭＳ ゴシック" pitchFamily="49" charset="-128"/>
                <a:ea typeface="ＭＳ ゴシック" pitchFamily="49" charset="-128"/>
              </a:rPr>
              <a:t>int</a:t>
            </a:r>
            <a:r>
              <a:rPr lang="en-US" altLang="ja-JP" sz="1800" dirty="0" smtClean="0">
                <a:latin typeface="ＭＳ ゴシック" pitchFamily="49" charset="-128"/>
                <a:ea typeface="ＭＳ ゴシック" pitchFamily="49" charset="-128"/>
              </a:rPr>
              <a:t> a, </a:t>
            </a:r>
            <a:r>
              <a:rPr lang="en-US" altLang="ja-JP" sz="1800" dirty="0" err="1" smtClean="0">
                <a:latin typeface="ＭＳ ゴシック" pitchFamily="49" charset="-128"/>
                <a:ea typeface="ＭＳ ゴシック" pitchFamily="49" charset="-128"/>
              </a:rPr>
              <a:t>int</a:t>
            </a:r>
            <a:r>
              <a:rPr lang="en-US" altLang="ja-JP" sz="1800" dirty="0" smtClean="0">
                <a:latin typeface="ＭＳ ゴシック" pitchFamily="49" charset="-128"/>
                <a:ea typeface="ＭＳ ゴシック" pitchFamily="49" charset="-128"/>
              </a:rPr>
              <a:t> b){</a:t>
            </a:r>
          </a:p>
          <a:p>
            <a:r>
              <a:rPr lang="en-US" altLang="ja-JP" sz="1800" dirty="0" smtClean="0">
                <a:latin typeface="ＭＳ ゴシック" pitchFamily="49" charset="-128"/>
                <a:ea typeface="ＭＳ ゴシック" pitchFamily="49" charset="-128"/>
              </a:rPr>
              <a:t>12:     return a + b;</a:t>
            </a:r>
          </a:p>
          <a:p>
            <a:r>
              <a:rPr lang="en-US" altLang="ja-JP" sz="1800" dirty="0" smtClean="0">
                <a:latin typeface="ＭＳ ゴシック" pitchFamily="49" charset="-128"/>
                <a:ea typeface="ＭＳ ゴシック" pitchFamily="49" charset="-128"/>
              </a:rPr>
              <a:t>13:   }</a:t>
            </a:r>
          </a:p>
        </p:txBody>
      </p:sp>
      <p:sp>
        <p:nvSpPr>
          <p:cNvPr id="5" name="テキスト ボックス 4"/>
          <p:cNvSpPr txBox="1"/>
          <p:nvPr/>
        </p:nvSpPr>
        <p:spPr>
          <a:xfrm>
            <a:off x="4860032" y="2924944"/>
            <a:ext cx="4176464" cy="1200329"/>
          </a:xfrm>
          <a:prstGeom prst="rect">
            <a:avLst/>
          </a:prstGeom>
          <a:solidFill>
            <a:schemeClr val="bg1"/>
          </a:solidFill>
          <a:ln w="19050">
            <a:solidFill>
              <a:schemeClr val="tx1"/>
            </a:solidFill>
          </a:ln>
        </p:spPr>
        <p:txBody>
          <a:bodyPr wrap="square" rtlCol="0">
            <a:spAutoFit/>
          </a:bodyPr>
          <a:lstStyle/>
          <a:p>
            <a:r>
              <a:rPr lang="en-US" altLang="ja-JP" sz="1800" dirty="0" smtClean="0">
                <a:latin typeface="ＭＳ ゴシック" pitchFamily="49" charset="-128"/>
                <a:ea typeface="ＭＳ ゴシック" pitchFamily="49" charset="-128"/>
              </a:rPr>
              <a:t>11:   </a:t>
            </a:r>
            <a:r>
              <a:rPr lang="en-US" altLang="ja-JP" sz="1800" dirty="0" err="1" smtClean="0">
                <a:latin typeface="ＭＳ ゴシック" pitchFamily="49" charset="-128"/>
                <a:ea typeface="ＭＳ ゴシック" pitchFamily="49" charset="-128"/>
              </a:rPr>
              <a:t>int</a:t>
            </a:r>
            <a:r>
              <a:rPr lang="en-US" altLang="ja-JP" sz="1800" dirty="0" smtClean="0">
                <a:latin typeface="ＭＳ ゴシック" pitchFamily="49" charset="-128"/>
                <a:ea typeface="ＭＳ ゴシック" pitchFamily="49" charset="-128"/>
              </a:rPr>
              <a:t> operate(</a:t>
            </a:r>
            <a:r>
              <a:rPr lang="en-US" altLang="ja-JP" sz="1800" dirty="0" err="1" smtClean="0">
                <a:latin typeface="ＭＳ ゴシック" pitchFamily="49" charset="-128"/>
                <a:ea typeface="ＭＳ ゴシック" pitchFamily="49" charset="-128"/>
              </a:rPr>
              <a:t>int</a:t>
            </a:r>
            <a:r>
              <a:rPr lang="en-US" altLang="ja-JP" sz="1800" dirty="0" smtClean="0">
                <a:latin typeface="ＭＳ ゴシック" pitchFamily="49" charset="-128"/>
                <a:ea typeface="ＭＳ ゴシック" pitchFamily="49" charset="-128"/>
              </a:rPr>
              <a:t> a, </a:t>
            </a:r>
            <a:r>
              <a:rPr lang="en-US" altLang="ja-JP" sz="1800" dirty="0" err="1" smtClean="0">
                <a:latin typeface="ＭＳ ゴシック" pitchFamily="49" charset="-128"/>
                <a:ea typeface="ＭＳ ゴシック" pitchFamily="49" charset="-128"/>
              </a:rPr>
              <a:t>int</a:t>
            </a:r>
            <a:r>
              <a:rPr lang="en-US" altLang="ja-JP" sz="1800" dirty="0" smtClean="0">
                <a:latin typeface="ＭＳ ゴシック" pitchFamily="49" charset="-128"/>
                <a:ea typeface="ＭＳ ゴシック" pitchFamily="49" charset="-128"/>
              </a:rPr>
              <a:t> b){</a:t>
            </a:r>
          </a:p>
          <a:p>
            <a:r>
              <a:rPr lang="en-US" altLang="ja-JP" sz="1800" dirty="0" smtClean="0">
                <a:latin typeface="ＭＳ ゴシック" pitchFamily="49" charset="-128"/>
                <a:ea typeface="ＭＳ ゴシック" pitchFamily="49" charset="-128"/>
              </a:rPr>
              <a:t>12:     </a:t>
            </a:r>
            <a:r>
              <a:rPr lang="en-US" altLang="ja-JP" sz="1800" dirty="0" err="1" smtClean="0">
                <a:latin typeface="ＭＳ ゴシック" pitchFamily="49" charset="-128"/>
                <a:ea typeface="ＭＳ ゴシック" pitchFamily="49" charset="-128"/>
              </a:rPr>
              <a:t>int</a:t>
            </a:r>
            <a:r>
              <a:rPr lang="en-US" altLang="ja-JP" sz="1800" dirty="0" smtClean="0">
                <a:latin typeface="ＭＳ ゴシック" pitchFamily="49" charset="-128"/>
                <a:ea typeface="ＭＳ ゴシック" pitchFamily="49" charset="-128"/>
              </a:rPr>
              <a:t> $1 = a + b;</a:t>
            </a:r>
          </a:p>
          <a:p>
            <a:r>
              <a:rPr lang="en-US" altLang="ja-JP" sz="1800" dirty="0" smtClean="0">
                <a:latin typeface="ＭＳ ゴシック" pitchFamily="49" charset="-128"/>
                <a:ea typeface="ＭＳ ゴシック" pitchFamily="49" charset="-128"/>
              </a:rPr>
              <a:t>13:     return $1;</a:t>
            </a:r>
          </a:p>
          <a:p>
            <a:r>
              <a:rPr lang="en-US" altLang="ja-JP" sz="1800" dirty="0" smtClean="0">
                <a:latin typeface="ＭＳ ゴシック" pitchFamily="49" charset="-128"/>
                <a:ea typeface="ＭＳ ゴシック" pitchFamily="49" charset="-128"/>
              </a:rPr>
              <a:t>14:   }</a:t>
            </a:r>
          </a:p>
        </p:txBody>
      </p:sp>
      <p:sp>
        <p:nvSpPr>
          <p:cNvPr id="6" name="右矢印 5"/>
          <p:cNvSpPr/>
          <p:nvPr/>
        </p:nvSpPr>
        <p:spPr bwMode="auto">
          <a:xfrm>
            <a:off x="4355976" y="3284984"/>
            <a:ext cx="432048" cy="432048"/>
          </a:xfrm>
          <a:prstGeom prst="rightArrow">
            <a:avLst>
              <a:gd name="adj1" fmla="val 43227"/>
              <a:gd name="adj2" fmla="val 38148"/>
            </a:avLst>
          </a:prstGeom>
          <a:solidFill>
            <a:schemeClr val="tx1"/>
          </a:solid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1"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7" name="スライド番号プレースホルダー 6"/>
          <p:cNvSpPr>
            <a:spLocks noGrp="1"/>
          </p:cNvSpPr>
          <p:nvPr>
            <p:ph type="sldNum" sz="quarter" idx="12"/>
          </p:nvPr>
        </p:nvSpPr>
        <p:spPr/>
        <p:txBody>
          <a:bodyPr/>
          <a:lstStyle/>
          <a:p>
            <a:fld id="{487D7C85-7EC1-4C48-83E8-12241FCB48DE}" type="slidenum">
              <a:rPr lang="en-US" altLang="ja-JP" smtClean="0"/>
              <a:pPr/>
              <a:t>32</a:t>
            </a:fld>
            <a:endParaRPr lang="en-US" altLang="ja-JP"/>
          </a:p>
        </p:txBody>
      </p:sp>
    </p:spTree>
    <p:extLst>
      <p:ext uri="{BB962C8B-B14F-4D97-AF65-F5344CB8AC3E}">
        <p14:creationId xmlns:p14="http://schemas.microsoft.com/office/powerpoint/2010/main" val="965868663"/>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SDG</a:t>
            </a:r>
            <a:r>
              <a:rPr kumimoji="1" lang="ja-JP" altLang="en-US" dirty="0" smtClean="0"/>
              <a:t>スライシングの</a:t>
            </a:r>
            <a:r>
              <a:rPr lang="ja-JP" altLang="en-US" dirty="0" smtClean="0"/>
              <a:t>問題点</a:t>
            </a:r>
            <a:endParaRPr kumimoji="1" lang="ja-JP" altLang="en-US" dirty="0"/>
          </a:p>
        </p:txBody>
      </p:sp>
      <p:sp>
        <p:nvSpPr>
          <p:cNvPr id="3" name="コンテンツ プレースホルダー 2"/>
          <p:cNvSpPr>
            <a:spLocks noGrp="1"/>
          </p:cNvSpPr>
          <p:nvPr>
            <p:ph idx="1"/>
          </p:nvPr>
        </p:nvSpPr>
        <p:spPr/>
        <p:txBody>
          <a:bodyPr/>
          <a:lstStyle/>
          <a:p>
            <a:r>
              <a:rPr kumimoji="1" lang="ja-JP" altLang="en-US" dirty="0" smtClean="0"/>
              <a:t>すべてのデータ依存辺をたどると，実際には起こりえないデータフローからコードクローンを検出してしまう場合がある</a:t>
            </a:r>
            <a:endParaRPr kumimoji="1" lang="en-US" altLang="ja-JP" dirty="0" smtClean="0"/>
          </a:p>
          <a:p>
            <a:pPr lvl="1"/>
            <a:r>
              <a:rPr lang="ja-JP" altLang="en-US" dirty="0"/>
              <a:t>検出</a:t>
            </a:r>
            <a:r>
              <a:rPr lang="ja-JP" altLang="en-US" dirty="0" smtClean="0"/>
              <a:t>コストと検出精度の両面からみて</a:t>
            </a:r>
            <a:r>
              <a:rPr lang="ja-JP" altLang="en-US" dirty="0"/>
              <a:t>好ましく</a:t>
            </a:r>
            <a:r>
              <a:rPr lang="ja-JP" altLang="en-US" dirty="0" smtClean="0"/>
              <a:t>ない</a:t>
            </a:r>
            <a:endParaRPr lang="en-US" altLang="ja-JP" dirty="0" smtClean="0"/>
          </a:p>
          <a:p>
            <a:pPr lvl="1"/>
            <a:endParaRPr kumimoji="1" lang="ja-JP" altLang="en-US" dirty="0"/>
          </a:p>
        </p:txBody>
      </p:sp>
      <p:sp>
        <p:nvSpPr>
          <p:cNvPr id="4" name="スライド番号プレースホルダー 3"/>
          <p:cNvSpPr>
            <a:spLocks noGrp="1"/>
          </p:cNvSpPr>
          <p:nvPr>
            <p:ph type="sldNum" sz="quarter" idx="12"/>
          </p:nvPr>
        </p:nvSpPr>
        <p:spPr/>
        <p:txBody>
          <a:bodyPr/>
          <a:lstStyle/>
          <a:p>
            <a:fld id="{487D7C85-7EC1-4C48-83E8-12241FCB48DE}" type="slidenum">
              <a:rPr lang="en-US" altLang="ja-JP" smtClean="0"/>
              <a:pPr/>
              <a:t>33</a:t>
            </a:fld>
            <a:endParaRPr lang="en-US" altLang="ja-JP"/>
          </a:p>
        </p:txBody>
      </p:sp>
    </p:spTree>
    <p:extLst>
      <p:ext uri="{BB962C8B-B14F-4D97-AF65-F5344CB8AC3E}">
        <p14:creationId xmlns:p14="http://schemas.microsoft.com/office/powerpoint/2010/main" val="541069713"/>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 name="フリーフォーム 56"/>
          <p:cNvSpPr/>
          <p:nvPr/>
        </p:nvSpPr>
        <p:spPr>
          <a:xfrm>
            <a:off x="6233884" y="3867514"/>
            <a:ext cx="552927" cy="311888"/>
          </a:xfrm>
          <a:custGeom>
            <a:avLst/>
            <a:gdLst>
              <a:gd name="connsiteX0" fmla="*/ 552927 w 552927"/>
              <a:gd name="connsiteY0" fmla="*/ 0 h 311888"/>
              <a:gd name="connsiteX1" fmla="*/ 34 w 552927"/>
              <a:gd name="connsiteY1" fmla="*/ 120502 h 311888"/>
              <a:gd name="connsiteX2" fmla="*/ 531662 w 552927"/>
              <a:gd name="connsiteY2" fmla="*/ 311888 h 311888"/>
            </a:gdLst>
            <a:ahLst/>
            <a:cxnLst>
              <a:cxn ang="0">
                <a:pos x="connsiteX0" y="connsiteY0"/>
              </a:cxn>
              <a:cxn ang="0">
                <a:pos x="connsiteX1" y="connsiteY1"/>
              </a:cxn>
              <a:cxn ang="0">
                <a:pos x="connsiteX2" y="connsiteY2"/>
              </a:cxn>
            </a:cxnLst>
            <a:rect l="l" t="t" r="r" b="b"/>
            <a:pathLst>
              <a:path w="552927" h="311888">
                <a:moveTo>
                  <a:pt x="552927" y="0"/>
                </a:moveTo>
                <a:cubicBezTo>
                  <a:pt x="278252" y="34260"/>
                  <a:pt x="3578" y="68521"/>
                  <a:pt x="34" y="120502"/>
                </a:cubicBezTo>
                <a:cubicBezTo>
                  <a:pt x="-3510" y="172483"/>
                  <a:pt x="264076" y="242185"/>
                  <a:pt x="531662" y="311888"/>
                </a:cubicBezTo>
              </a:path>
            </a:pathLst>
          </a:custGeom>
          <a:ln w="12700">
            <a:solidFill>
              <a:schemeClr val="tx1"/>
            </a:solidFill>
            <a:tailEnd type="arrow" w="lg"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2" name="タイトル 1"/>
          <p:cNvSpPr>
            <a:spLocks noGrp="1"/>
          </p:cNvSpPr>
          <p:nvPr>
            <p:ph type="title"/>
          </p:nvPr>
        </p:nvSpPr>
        <p:spPr/>
        <p:txBody>
          <a:bodyPr/>
          <a:lstStyle/>
          <a:p>
            <a:r>
              <a:rPr lang="ja-JP" altLang="en-US" dirty="0" smtClean="0"/>
              <a:t>起こりえないデータフローの例</a:t>
            </a:r>
            <a:endParaRPr kumimoji="1" lang="ja-JP" altLang="en-US" dirty="0"/>
          </a:p>
        </p:txBody>
      </p:sp>
      <p:sp>
        <p:nvSpPr>
          <p:cNvPr id="4" name="テキスト ボックス 3"/>
          <p:cNvSpPr txBox="1"/>
          <p:nvPr/>
        </p:nvSpPr>
        <p:spPr>
          <a:xfrm>
            <a:off x="107504" y="1340768"/>
            <a:ext cx="4176464" cy="5355312"/>
          </a:xfrm>
          <a:prstGeom prst="rect">
            <a:avLst/>
          </a:prstGeom>
          <a:solidFill>
            <a:schemeClr val="bg1"/>
          </a:solidFill>
          <a:ln w="19050">
            <a:solidFill>
              <a:schemeClr val="tx1"/>
            </a:solidFill>
          </a:ln>
        </p:spPr>
        <p:txBody>
          <a:bodyPr wrap="square" rtlCol="0">
            <a:spAutoFit/>
          </a:bodyPr>
          <a:lstStyle/>
          <a:p>
            <a:r>
              <a:rPr kumimoji="1" lang="en-US" altLang="ja-JP" sz="1800" dirty="0" smtClean="0">
                <a:latin typeface="ＭＳ ゴシック" pitchFamily="49" charset="-128"/>
                <a:ea typeface="ＭＳ ゴシック" pitchFamily="49" charset="-128"/>
              </a:rPr>
              <a:t> 1: public class Sample{ </a:t>
            </a:r>
          </a:p>
          <a:p>
            <a:r>
              <a:rPr kumimoji="1" lang="en-US" altLang="ja-JP" sz="1800" dirty="0" smtClean="0">
                <a:latin typeface="ＭＳ ゴシック" pitchFamily="49" charset="-128"/>
                <a:ea typeface="ＭＳ ゴシック" pitchFamily="49" charset="-128"/>
              </a:rPr>
              <a:t> 2:   void sample1(){</a:t>
            </a:r>
          </a:p>
          <a:p>
            <a:r>
              <a:rPr lang="en-US" altLang="ja-JP" sz="1800" dirty="0" smtClean="0">
                <a:latin typeface="ＭＳ ゴシック" pitchFamily="49" charset="-128"/>
                <a:ea typeface="ＭＳ ゴシック" pitchFamily="49" charset="-128"/>
              </a:rPr>
              <a:t> 3:     </a:t>
            </a:r>
            <a:r>
              <a:rPr lang="en-US" altLang="ja-JP" sz="1800" dirty="0" err="1" smtClean="0">
                <a:latin typeface="ＭＳ ゴシック" pitchFamily="49" charset="-128"/>
                <a:ea typeface="ＭＳ ゴシック" pitchFamily="49" charset="-128"/>
              </a:rPr>
              <a:t>int</a:t>
            </a:r>
            <a:r>
              <a:rPr lang="en-US" altLang="ja-JP" sz="1800" dirty="0" smtClean="0">
                <a:latin typeface="ＭＳ ゴシック" pitchFamily="49" charset="-128"/>
                <a:ea typeface="ＭＳ ゴシック" pitchFamily="49" charset="-128"/>
              </a:rPr>
              <a:t> x = </a:t>
            </a:r>
            <a:r>
              <a:rPr lang="en-US" altLang="ja-JP" sz="1800" dirty="0" err="1" smtClean="0">
                <a:latin typeface="ＭＳ ゴシック" pitchFamily="49" charset="-128"/>
                <a:ea typeface="ＭＳ ゴシック" pitchFamily="49" charset="-128"/>
              </a:rPr>
              <a:t>XXX.getX</a:t>
            </a:r>
            <a:r>
              <a:rPr lang="en-US" altLang="ja-JP" sz="1800" dirty="0" smtClean="0">
                <a:latin typeface="ＭＳ ゴシック" pitchFamily="49" charset="-128"/>
                <a:ea typeface="ＭＳ ゴシック" pitchFamily="49" charset="-128"/>
              </a:rPr>
              <a:t>();</a:t>
            </a:r>
          </a:p>
          <a:p>
            <a:r>
              <a:rPr kumimoji="1" lang="en-US" altLang="ja-JP" sz="1800" dirty="0">
                <a:latin typeface="ＭＳ ゴシック" pitchFamily="49" charset="-128"/>
                <a:ea typeface="ＭＳ ゴシック" pitchFamily="49" charset="-128"/>
              </a:rPr>
              <a:t> </a:t>
            </a:r>
            <a:r>
              <a:rPr kumimoji="1" lang="en-US" altLang="ja-JP" sz="1800" dirty="0" smtClean="0">
                <a:latin typeface="ＭＳ ゴシック" pitchFamily="49" charset="-128"/>
                <a:ea typeface="ＭＳ ゴシック" pitchFamily="49" charset="-128"/>
              </a:rPr>
              <a:t>4:     </a:t>
            </a:r>
            <a:r>
              <a:rPr kumimoji="1" lang="en-US" altLang="ja-JP" sz="1800" dirty="0" err="1" smtClean="0">
                <a:latin typeface="ＭＳ ゴシック" pitchFamily="49" charset="-128"/>
                <a:ea typeface="ＭＳ ゴシック" pitchFamily="49" charset="-128"/>
              </a:rPr>
              <a:t>int</a:t>
            </a:r>
            <a:r>
              <a:rPr kumimoji="1" lang="en-US" altLang="ja-JP" sz="1800" dirty="0" smtClean="0">
                <a:latin typeface="ＭＳ ゴシック" pitchFamily="49" charset="-128"/>
                <a:ea typeface="ＭＳ ゴシック" pitchFamily="49" charset="-128"/>
              </a:rPr>
              <a:t> y = </a:t>
            </a:r>
            <a:r>
              <a:rPr kumimoji="1" lang="en-US" altLang="ja-JP" sz="1800" dirty="0" err="1" smtClean="0">
                <a:latin typeface="ＭＳ ゴシック" pitchFamily="49" charset="-128"/>
                <a:ea typeface="ＭＳ ゴシック" pitchFamily="49" charset="-128"/>
              </a:rPr>
              <a:t>XXX.getY</a:t>
            </a:r>
            <a:r>
              <a:rPr kumimoji="1" lang="en-US" altLang="ja-JP" sz="1800" dirty="0" smtClean="0">
                <a:latin typeface="ＭＳ ゴシック" pitchFamily="49" charset="-128"/>
                <a:ea typeface="ＭＳ ゴシック" pitchFamily="49" charset="-128"/>
              </a:rPr>
              <a:t>();</a:t>
            </a:r>
          </a:p>
          <a:p>
            <a:r>
              <a:rPr lang="en-US" altLang="ja-JP" sz="1800" dirty="0" smtClean="0">
                <a:latin typeface="ＭＳ ゴシック" pitchFamily="49" charset="-128"/>
                <a:ea typeface="ＭＳ ゴシック" pitchFamily="49" charset="-128"/>
              </a:rPr>
              <a:t> 5:     Operation o = new Plus();</a:t>
            </a:r>
          </a:p>
          <a:p>
            <a:r>
              <a:rPr kumimoji="1" lang="en-US" altLang="ja-JP" sz="1800" dirty="0">
                <a:latin typeface="ＭＳ ゴシック" pitchFamily="49" charset="-128"/>
                <a:ea typeface="ＭＳ ゴシック" pitchFamily="49" charset="-128"/>
              </a:rPr>
              <a:t> </a:t>
            </a:r>
            <a:r>
              <a:rPr kumimoji="1" lang="en-US" altLang="ja-JP" sz="1800" dirty="0" smtClean="0">
                <a:latin typeface="ＭＳ ゴシック" pitchFamily="49" charset="-128"/>
                <a:ea typeface="ＭＳ ゴシック" pitchFamily="49" charset="-128"/>
              </a:rPr>
              <a:t>6:     </a:t>
            </a:r>
            <a:r>
              <a:rPr kumimoji="1" lang="en-US" altLang="ja-JP" sz="1800" dirty="0" err="1" smtClean="0">
                <a:latin typeface="ＭＳ ゴシック" pitchFamily="49" charset="-128"/>
                <a:ea typeface="ＭＳ ゴシック" pitchFamily="49" charset="-128"/>
              </a:rPr>
              <a:t>int</a:t>
            </a:r>
            <a:r>
              <a:rPr kumimoji="1" lang="en-US" altLang="ja-JP" sz="1800" dirty="0" smtClean="0">
                <a:latin typeface="ＭＳ ゴシック" pitchFamily="49" charset="-128"/>
                <a:ea typeface="ＭＳ ゴシック" pitchFamily="49" charset="-128"/>
              </a:rPr>
              <a:t> z = </a:t>
            </a:r>
            <a:r>
              <a:rPr kumimoji="1" lang="en-US" altLang="ja-JP" sz="1800" dirty="0" err="1" smtClean="0">
                <a:latin typeface="ＭＳ ゴシック" pitchFamily="49" charset="-128"/>
                <a:ea typeface="ＭＳ ゴシック" pitchFamily="49" charset="-128"/>
              </a:rPr>
              <a:t>o.operate</a:t>
            </a:r>
            <a:r>
              <a:rPr kumimoji="1" lang="en-US" altLang="ja-JP" sz="1800" dirty="0" smtClean="0">
                <a:latin typeface="ＭＳ ゴシック" pitchFamily="49" charset="-128"/>
                <a:ea typeface="ＭＳ ゴシック" pitchFamily="49" charset="-128"/>
              </a:rPr>
              <a:t>(</a:t>
            </a:r>
            <a:r>
              <a:rPr kumimoji="1" lang="en-US" altLang="ja-JP" sz="1800" dirty="0" err="1" smtClean="0">
                <a:latin typeface="ＭＳ ゴシック" pitchFamily="49" charset="-128"/>
                <a:ea typeface="ＭＳ ゴシック" pitchFamily="49" charset="-128"/>
              </a:rPr>
              <a:t>x,y</a:t>
            </a:r>
            <a:r>
              <a:rPr kumimoji="1" lang="en-US" altLang="ja-JP" sz="1800" dirty="0" smtClean="0">
                <a:latin typeface="ＭＳ ゴシック" pitchFamily="49" charset="-128"/>
                <a:ea typeface="ＭＳ ゴシック" pitchFamily="49" charset="-128"/>
              </a:rPr>
              <a:t>);</a:t>
            </a:r>
          </a:p>
          <a:p>
            <a:r>
              <a:rPr lang="en-US" altLang="ja-JP" sz="1800" dirty="0">
                <a:latin typeface="ＭＳ ゴシック" pitchFamily="49" charset="-128"/>
                <a:ea typeface="ＭＳ ゴシック" pitchFamily="49" charset="-128"/>
              </a:rPr>
              <a:t> </a:t>
            </a:r>
            <a:r>
              <a:rPr lang="en-US" altLang="ja-JP" sz="1800" dirty="0" smtClean="0">
                <a:latin typeface="ＭＳ ゴシック" pitchFamily="49" charset="-128"/>
                <a:ea typeface="ＭＳ ゴシック" pitchFamily="49" charset="-128"/>
              </a:rPr>
              <a:t>7:     </a:t>
            </a:r>
            <a:r>
              <a:rPr lang="en-US" altLang="ja-JP" sz="1800" dirty="0" err="1" smtClean="0">
                <a:latin typeface="ＭＳ ゴシック" pitchFamily="49" charset="-128"/>
                <a:ea typeface="ＭＳ ゴシック" pitchFamily="49" charset="-128"/>
              </a:rPr>
              <a:t>System.out.println</a:t>
            </a:r>
            <a:r>
              <a:rPr lang="en-US" altLang="ja-JP" sz="1800" dirty="0" smtClean="0">
                <a:latin typeface="ＭＳ ゴシック" pitchFamily="49" charset="-128"/>
                <a:ea typeface="ＭＳ ゴシック" pitchFamily="49" charset="-128"/>
              </a:rPr>
              <a:t>(z);</a:t>
            </a:r>
          </a:p>
          <a:p>
            <a:r>
              <a:rPr kumimoji="1" lang="en-US" altLang="ja-JP" sz="1800" dirty="0" smtClean="0">
                <a:latin typeface="ＭＳ ゴシック" pitchFamily="49" charset="-128"/>
                <a:ea typeface="ＭＳ ゴシック" pitchFamily="49" charset="-128"/>
              </a:rPr>
              <a:t> </a:t>
            </a:r>
            <a:r>
              <a:rPr lang="en-US" altLang="ja-JP" sz="1800" dirty="0" smtClean="0">
                <a:latin typeface="ＭＳ ゴシック" pitchFamily="49" charset="-128"/>
                <a:ea typeface="ＭＳ ゴシック" pitchFamily="49" charset="-128"/>
              </a:rPr>
              <a:t>8:   }</a:t>
            </a:r>
          </a:p>
          <a:p>
            <a:r>
              <a:rPr lang="en-US" altLang="ja-JP" sz="1800" dirty="0">
                <a:latin typeface="ＭＳ ゴシック" pitchFamily="49" charset="-128"/>
                <a:ea typeface="ＭＳ ゴシック" pitchFamily="49" charset="-128"/>
              </a:rPr>
              <a:t> </a:t>
            </a:r>
            <a:r>
              <a:rPr lang="en-US" altLang="ja-JP" sz="1800" dirty="0" smtClean="0">
                <a:latin typeface="ＭＳ ゴシック" pitchFamily="49" charset="-128"/>
                <a:ea typeface="ＭＳ ゴシック" pitchFamily="49" charset="-128"/>
              </a:rPr>
              <a:t>9:   void sample2(</a:t>
            </a:r>
            <a:r>
              <a:rPr lang="en-US" altLang="ja-JP" sz="1800" dirty="0" err="1" smtClean="0">
                <a:latin typeface="ＭＳ ゴシック" pitchFamily="49" charset="-128"/>
                <a:ea typeface="ＭＳ ゴシック" pitchFamily="49" charset="-128"/>
              </a:rPr>
              <a:t>int</a:t>
            </a:r>
            <a:r>
              <a:rPr lang="en-US" altLang="ja-JP" sz="1800" dirty="0" smtClean="0">
                <a:latin typeface="ＭＳ ゴシック" pitchFamily="49" charset="-128"/>
                <a:ea typeface="ＭＳ ゴシック" pitchFamily="49" charset="-128"/>
              </a:rPr>
              <a:t> x, </a:t>
            </a:r>
            <a:r>
              <a:rPr lang="en-US" altLang="ja-JP" sz="1800" dirty="0" err="1" smtClean="0">
                <a:latin typeface="ＭＳ ゴシック" pitchFamily="49" charset="-128"/>
                <a:ea typeface="ＭＳ ゴシック" pitchFamily="49" charset="-128"/>
              </a:rPr>
              <a:t>int</a:t>
            </a:r>
            <a:r>
              <a:rPr lang="en-US" altLang="ja-JP" sz="1800" dirty="0" smtClean="0">
                <a:latin typeface="ＭＳ ゴシック" pitchFamily="49" charset="-128"/>
                <a:ea typeface="ＭＳ ゴシック" pitchFamily="49" charset="-128"/>
              </a:rPr>
              <a:t> y){</a:t>
            </a:r>
          </a:p>
          <a:p>
            <a:r>
              <a:rPr lang="en-US" altLang="ja-JP" sz="1800" dirty="0" smtClean="0">
                <a:latin typeface="ＭＳ ゴシック" pitchFamily="49" charset="-128"/>
                <a:ea typeface="ＭＳ ゴシック" pitchFamily="49" charset="-128"/>
              </a:rPr>
              <a:t>10:     Operation o = new Plus();</a:t>
            </a:r>
          </a:p>
          <a:p>
            <a:r>
              <a:rPr lang="en-US" altLang="ja-JP" sz="1800" dirty="0" smtClean="0">
                <a:latin typeface="ＭＳ ゴシック" pitchFamily="49" charset="-128"/>
                <a:ea typeface="ＭＳ ゴシック" pitchFamily="49" charset="-128"/>
              </a:rPr>
              <a:t>11:     </a:t>
            </a:r>
            <a:r>
              <a:rPr lang="en-US" altLang="ja-JP" sz="1800" dirty="0" err="1" smtClean="0">
                <a:latin typeface="ＭＳ ゴシック" pitchFamily="49" charset="-128"/>
                <a:ea typeface="ＭＳ ゴシック" pitchFamily="49" charset="-128"/>
              </a:rPr>
              <a:t>int</a:t>
            </a:r>
            <a:r>
              <a:rPr lang="en-US" altLang="ja-JP" sz="1800" dirty="0" smtClean="0">
                <a:latin typeface="ＭＳ ゴシック" pitchFamily="49" charset="-128"/>
                <a:ea typeface="ＭＳ ゴシック" pitchFamily="49" charset="-128"/>
              </a:rPr>
              <a:t> z = </a:t>
            </a:r>
            <a:r>
              <a:rPr lang="en-US" altLang="ja-JP" sz="1800" dirty="0" err="1" smtClean="0">
                <a:latin typeface="ＭＳ ゴシック" pitchFamily="49" charset="-128"/>
                <a:ea typeface="ＭＳ ゴシック" pitchFamily="49" charset="-128"/>
              </a:rPr>
              <a:t>o.operate</a:t>
            </a:r>
            <a:r>
              <a:rPr lang="en-US" altLang="ja-JP" sz="1800" dirty="0" smtClean="0">
                <a:latin typeface="ＭＳ ゴシック" pitchFamily="49" charset="-128"/>
                <a:ea typeface="ＭＳ ゴシック" pitchFamily="49" charset="-128"/>
              </a:rPr>
              <a:t>(</a:t>
            </a:r>
            <a:r>
              <a:rPr lang="en-US" altLang="ja-JP" sz="1800" dirty="0" err="1" smtClean="0">
                <a:latin typeface="ＭＳ ゴシック" pitchFamily="49" charset="-128"/>
                <a:ea typeface="ＭＳ ゴシック" pitchFamily="49" charset="-128"/>
              </a:rPr>
              <a:t>x,y</a:t>
            </a:r>
            <a:r>
              <a:rPr lang="en-US" altLang="ja-JP" sz="1800" dirty="0" smtClean="0">
                <a:latin typeface="ＭＳ ゴシック" pitchFamily="49" charset="-128"/>
                <a:ea typeface="ＭＳ ゴシック" pitchFamily="49" charset="-128"/>
              </a:rPr>
              <a:t>);</a:t>
            </a:r>
          </a:p>
          <a:p>
            <a:r>
              <a:rPr lang="en-US" altLang="ja-JP" sz="1800" dirty="0" smtClean="0">
                <a:latin typeface="ＭＳ ゴシック" pitchFamily="49" charset="-128"/>
                <a:ea typeface="ＭＳ ゴシック" pitchFamily="49" charset="-128"/>
              </a:rPr>
              <a:t>12:     </a:t>
            </a:r>
            <a:r>
              <a:rPr lang="en-US" altLang="ja-JP" sz="1800" dirty="0" err="1" smtClean="0">
                <a:latin typeface="ＭＳ ゴシック" pitchFamily="49" charset="-128"/>
                <a:ea typeface="ＭＳ ゴシック" pitchFamily="49" charset="-128"/>
              </a:rPr>
              <a:t>System.out.println</a:t>
            </a:r>
            <a:r>
              <a:rPr lang="en-US" altLang="ja-JP" sz="1800" dirty="0" smtClean="0">
                <a:latin typeface="ＭＳ ゴシック" pitchFamily="49" charset="-128"/>
                <a:ea typeface="ＭＳ ゴシック" pitchFamily="49" charset="-128"/>
              </a:rPr>
              <a:t>(z);</a:t>
            </a:r>
          </a:p>
          <a:p>
            <a:r>
              <a:rPr lang="en-US" altLang="ja-JP" sz="1800" dirty="0" smtClean="0">
                <a:latin typeface="ＭＳ ゴシック" pitchFamily="49" charset="-128"/>
                <a:ea typeface="ＭＳ ゴシック" pitchFamily="49" charset="-128"/>
              </a:rPr>
              <a:t>13</a:t>
            </a:r>
            <a:r>
              <a:rPr kumimoji="1" lang="en-US" altLang="ja-JP" sz="1800" dirty="0" smtClean="0">
                <a:latin typeface="ＭＳ ゴシック" pitchFamily="49" charset="-128"/>
                <a:ea typeface="ＭＳ ゴシック" pitchFamily="49" charset="-128"/>
              </a:rPr>
              <a:t>: }</a:t>
            </a:r>
          </a:p>
          <a:p>
            <a:r>
              <a:rPr lang="en-US" altLang="ja-JP" sz="1800" dirty="0" smtClean="0">
                <a:latin typeface="ＭＳ ゴシック" pitchFamily="49" charset="-128"/>
                <a:ea typeface="ＭＳ ゴシック" pitchFamily="49" charset="-128"/>
              </a:rPr>
              <a:t>14: class Plus{</a:t>
            </a:r>
          </a:p>
          <a:p>
            <a:r>
              <a:rPr lang="en-US" altLang="ja-JP" sz="1800" dirty="0" smtClean="0">
                <a:latin typeface="ＭＳ ゴシック" pitchFamily="49" charset="-128"/>
                <a:ea typeface="ＭＳ ゴシック" pitchFamily="49" charset="-128"/>
              </a:rPr>
              <a:t>15:   </a:t>
            </a:r>
            <a:r>
              <a:rPr lang="en-US" altLang="ja-JP" sz="1800" dirty="0" err="1" smtClean="0">
                <a:latin typeface="ＭＳ ゴシック" pitchFamily="49" charset="-128"/>
                <a:ea typeface="ＭＳ ゴシック" pitchFamily="49" charset="-128"/>
              </a:rPr>
              <a:t>int</a:t>
            </a:r>
            <a:r>
              <a:rPr lang="en-US" altLang="ja-JP" sz="1800" dirty="0" smtClean="0">
                <a:latin typeface="ＭＳ ゴシック" pitchFamily="49" charset="-128"/>
                <a:ea typeface="ＭＳ ゴシック" pitchFamily="49" charset="-128"/>
              </a:rPr>
              <a:t> operate(</a:t>
            </a:r>
            <a:r>
              <a:rPr lang="en-US" altLang="ja-JP" sz="1800" dirty="0" err="1" smtClean="0">
                <a:latin typeface="ＭＳ ゴシック" pitchFamily="49" charset="-128"/>
                <a:ea typeface="ＭＳ ゴシック" pitchFamily="49" charset="-128"/>
              </a:rPr>
              <a:t>int</a:t>
            </a:r>
            <a:r>
              <a:rPr lang="en-US" altLang="ja-JP" sz="1800" dirty="0" smtClean="0">
                <a:latin typeface="ＭＳ ゴシック" pitchFamily="49" charset="-128"/>
                <a:ea typeface="ＭＳ ゴシック" pitchFamily="49" charset="-128"/>
              </a:rPr>
              <a:t> a, </a:t>
            </a:r>
            <a:r>
              <a:rPr lang="en-US" altLang="ja-JP" sz="1800" dirty="0" err="1" smtClean="0">
                <a:latin typeface="ＭＳ ゴシック" pitchFamily="49" charset="-128"/>
                <a:ea typeface="ＭＳ ゴシック" pitchFamily="49" charset="-128"/>
              </a:rPr>
              <a:t>int</a:t>
            </a:r>
            <a:r>
              <a:rPr lang="en-US" altLang="ja-JP" sz="1800" dirty="0" smtClean="0">
                <a:latin typeface="ＭＳ ゴシック" pitchFamily="49" charset="-128"/>
                <a:ea typeface="ＭＳ ゴシック" pitchFamily="49" charset="-128"/>
              </a:rPr>
              <a:t> b){</a:t>
            </a:r>
          </a:p>
          <a:p>
            <a:r>
              <a:rPr lang="en-US" altLang="ja-JP" sz="1800" dirty="0" smtClean="0">
                <a:latin typeface="ＭＳ ゴシック" pitchFamily="49" charset="-128"/>
                <a:ea typeface="ＭＳ ゴシック" pitchFamily="49" charset="-128"/>
              </a:rPr>
              <a:t>16:     </a:t>
            </a:r>
            <a:r>
              <a:rPr lang="en-US" altLang="ja-JP" sz="1800" dirty="0" err="1" smtClean="0">
                <a:latin typeface="ＭＳ ゴシック" pitchFamily="49" charset="-128"/>
                <a:ea typeface="ＭＳ ゴシック" pitchFamily="49" charset="-128"/>
              </a:rPr>
              <a:t>int</a:t>
            </a:r>
            <a:r>
              <a:rPr lang="en-US" altLang="ja-JP" sz="1800" dirty="0" smtClean="0">
                <a:latin typeface="ＭＳ ゴシック" pitchFamily="49" charset="-128"/>
                <a:ea typeface="ＭＳ ゴシック" pitchFamily="49" charset="-128"/>
              </a:rPr>
              <a:t> c = a + b;</a:t>
            </a:r>
          </a:p>
          <a:p>
            <a:r>
              <a:rPr lang="en-US" altLang="ja-JP" sz="1800" dirty="0" smtClean="0">
                <a:latin typeface="ＭＳ ゴシック" pitchFamily="49" charset="-128"/>
                <a:ea typeface="ＭＳ ゴシック" pitchFamily="49" charset="-128"/>
              </a:rPr>
              <a:t>17:     return c;</a:t>
            </a:r>
          </a:p>
          <a:p>
            <a:r>
              <a:rPr lang="en-US" altLang="ja-JP" sz="1800" dirty="0" smtClean="0">
                <a:latin typeface="ＭＳ ゴシック" pitchFamily="49" charset="-128"/>
                <a:ea typeface="ＭＳ ゴシック" pitchFamily="49" charset="-128"/>
              </a:rPr>
              <a:t>18:   }</a:t>
            </a:r>
          </a:p>
          <a:p>
            <a:r>
              <a:rPr lang="en-US" altLang="ja-JP" sz="1800" dirty="0" smtClean="0">
                <a:latin typeface="ＭＳ ゴシック" pitchFamily="49" charset="-128"/>
                <a:ea typeface="ＭＳ ゴシック" pitchFamily="49" charset="-128"/>
              </a:rPr>
              <a:t>19: }</a:t>
            </a:r>
            <a:endParaRPr kumimoji="1" lang="ja-JP" altLang="en-US" sz="1800" dirty="0">
              <a:latin typeface="ＭＳ ゴシック" pitchFamily="49" charset="-128"/>
              <a:ea typeface="ＭＳ ゴシック" pitchFamily="49" charset="-128"/>
            </a:endParaRPr>
          </a:p>
        </p:txBody>
      </p:sp>
      <p:cxnSp>
        <p:nvCxnSpPr>
          <p:cNvPr id="11" name="直線矢印コネクタ 10"/>
          <p:cNvCxnSpPr/>
          <p:nvPr/>
        </p:nvCxnSpPr>
        <p:spPr>
          <a:xfrm>
            <a:off x="6300192" y="5711322"/>
            <a:ext cx="642942" cy="1588"/>
          </a:xfrm>
          <a:prstGeom prst="straightConnector1">
            <a:avLst/>
          </a:prstGeom>
          <a:ln w="12700">
            <a:solidFill>
              <a:schemeClr val="tx1"/>
            </a:solidFill>
            <a:prstDash val="solid"/>
            <a:tailEnd type="arrow"/>
          </a:ln>
        </p:spPr>
        <p:style>
          <a:lnRef idx="1">
            <a:schemeClr val="accent1"/>
          </a:lnRef>
          <a:fillRef idx="0">
            <a:schemeClr val="accent1"/>
          </a:fillRef>
          <a:effectRef idx="0">
            <a:schemeClr val="accent1"/>
          </a:effectRef>
          <a:fontRef idx="minor">
            <a:schemeClr val="tx1"/>
          </a:fontRef>
        </p:style>
      </p:cxnSp>
      <p:sp>
        <p:nvSpPr>
          <p:cNvPr id="12" name="テキスト ボックス 11"/>
          <p:cNvSpPr txBox="1"/>
          <p:nvPr/>
        </p:nvSpPr>
        <p:spPr>
          <a:xfrm>
            <a:off x="6943134" y="5517232"/>
            <a:ext cx="1143008" cy="338554"/>
          </a:xfrm>
          <a:prstGeom prst="rect">
            <a:avLst/>
          </a:prstGeom>
          <a:noFill/>
        </p:spPr>
        <p:txBody>
          <a:bodyPr wrap="square" rtlCol="0">
            <a:spAutoFit/>
          </a:bodyPr>
          <a:lstStyle/>
          <a:p>
            <a:pPr algn="ctr"/>
            <a:r>
              <a:rPr lang="ja-JP" altLang="en-US" sz="1600" dirty="0" smtClean="0"/>
              <a:t>データ</a:t>
            </a:r>
            <a:r>
              <a:rPr kumimoji="1" lang="ja-JP" altLang="en-US" sz="1600" dirty="0" smtClean="0"/>
              <a:t>依存</a:t>
            </a:r>
            <a:endParaRPr kumimoji="1" lang="ja-JP" altLang="en-US" sz="1600" dirty="0"/>
          </a:p>
        </p:txBody>
      </p:sp>
      <p:sp>
        <p:nvSpPr>
          <p:cNvPr id="13" name="正方形/長方形 12"/>
          <p:cNvSpPr/>
          <p:nvPr/>
        </p:nvSpPr>
        <p:spPr>
          <a:xfrm>
            <a:off x="5080616" y="2276872"/>
            <a:ext cx="571504" cy="35719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4" name="テキスト ボックス 13"/>
          <p:cNvSpPr txBox="1"/>
          <p:nvPr/>
        </p:nvSpPr>
        <p:spPr>
          <a:xfrm>
            <a:off x="5080616" y="2295508"/>
            <a:ext cx="571504" cy="338554"/>
          </a:xfrm>
          <a:prstGeom prst="rect">
            <a:avLst/>
          </a:prstGeom>
          <a:noFill/>
        </p:spPr>
        <p:txBody>
          <a:bodyPr wrap="square" rtlCol="0">
            <a:spAutoFit/>
          </a:bodyPr>
          <a:lstStyle/>
          <a:p>
            <a:pPr algn="ctr"/>
            <a:r>
              <a:rPr kumimoji="1" lang="en-US" altLang="ja-JP" sz="1600" dirty="0" smtClean="0"/>
              <a:t>&lt;3&gt;</a:t>
            </a:r>
            <a:endParaRPr kumimoji="1" lang="ja-JP" altLang="en-US" sz="1600" dirty="0"/>
          </a:p>
        </p:txBody>
      </p:sp>
      <p:sp>
        <p:nvSpPr>
          <p:cNvPr id="15" name="正方形/長方形 14"/>
          <p:cNvSpPr/>
          <p:nvPr/>
        </p:nvSpPr>
        <p:spPr>
          <a:xfrm>
            <a:off x="5076056" y="2922094"/>
            <a:ext cx="571504" cy="35719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6" name="テキスト ボックス 15"/>
          <p:cNvSpPr txBox="1"/>
          <p:nvPr/>
        </p:nvSpPr>
        <p:spPr>
          <a:xfrm>
            <a:off x="5076056" y="2940730"/>
            <a:ext cx="571504" cy="338554"/>
          </a:xfrm>
          <a:prstGeom prst="rect">
            <a:avLst/>
          </a:prstGeom>
          <a:noFill/>
        </p:spPr>
        <p:txBody>
          <a:bodyPr wrap="square" rtlCol="0">
            <a:spAutoFit/>
          </a:bodyPr>
          <a:lstStyle/>
          <a:p>
            <a:pPr algn="ctr"/>
            <a:r>
              <a:rPr kumimoji="1" lang="en-US" altLang="ja-JP" sz="1600" dirty="0" smtClean="0"/>
              <a:t>&lt;4&gt;</a:t>
            </a:r>
            <a:endParaRPr kumimoji="1" lang="ja-JP" altLang="en-US" sz="1600" dirty="0"/>
          </a:p>
        </p:txBody>
      </p:sp>
      <p:sp>
        <p:nvSpPr>
          <p:cNvPr id="18" name="正方形/長方形 17"/>
          <p:cNvSpPr/>
          <p:nvPr/>
        </p:nvSpPr>
        <p:spPr>
          <a:xfrm>
            <a:off x="5080616" y="3570166"/>
            <a:ext cx="571504" cy="35719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9" name="テキスト ボックス 18"/>
          <p:cNvSpPr txBox="1"/>
          <p:nvPr/>
        </p:nvSpPr>
        <p:spPr>
          <a:xfrm>
            <a:off x="5080616" y="3588802"/>
            <a:ext cx="571504" cy="338554"/>
          </a:xfrm>
          <a:prstGeom prst="rect">
            <a:avLst/>
          </a:prstGeom>
          <a:noFill/>
        </p:spPr>
        <p:txBody>
          <a:bodyPr wrap="square" rtlCol="0">
            <a:spAutoFit/>
          </a:bodyPr>
          <a:lstStyle/>
          <a:p>
            <a:pPr algn="ctr"/>
            <a:r>
              <a:rPr kumimoji="1" lang="en-US" altLang="ja-JP" sz="1600" dirty="0" smtClean="0"/>
              <a:t>&lt;5&gt;</a:t>
            </a:r>
            <a:endParaRPr kumimoji="1" lang="ja-JP" altLang="en-US" sz="1600" dirty="0"/>
          </a:p>
        </p:txBody>
      </p:sp>
      <p:sp>
        <p:nvSpPr>
          <p:cNvPr id="22" name="正方形/長方形 21"/>
          <p:cNvSpPr/>
          <p:nvPr/>
        </p:nvSpPr>
        <p:spPr>
          <a:xfrm>
            <a:off x="5080616" y="4218238"/>
            <a:ext cx="571504" cy="35719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3" name="テキスト ボックス 22"/>
          <p:cNvSpPr txBox="1"/>
          <p:nvPr/>
        </p:nvSpPr>
        <p:spPr>
          <a:xfrm>
            <a:off x="5004048" y="4236874"/>
            <a:ext cx="714380" cy="338554"/>
          </a:xfrm>
          <a:prstGeom prst="rect">
            <a:avLst/>
          </a:prstGeom>
          <a:noFill/>
        </p:spPr>
        <p:txBody>
          <a:bodyPr wrap="square" rtlCol="0">
            <a:spAutoFit/>
          </a:bodyPr>
          <a:lstStyle/>
          <a:p>
            <a:pPr algn="ctr"/>
            <a:r>
              <a:rPr kumimoji="1" lang="en-US" altLang="ja-JP" sz="1600" dirty="0" smtClean="0"/>
              <a:t>&lt;</a:t>
            </a:r>
            <a:r>
              <a:rPr lang="en-US" altLang="ja-JP" sz="1600" dirty="0"/>
              <a:t>6</a:t>
            </a:r>
            <a:r>
              <a:rPr kumimoji="1" lang="en-US" altLang="ja-JP" sz="1600" dirty="0" smtClean="0"/>
              <a:t>&gt;</a:t>
            </a:r>
            <a:endParaRPr kumimoji="1" lang="ja-JP" altLang="en-US" sz="1600" dirty="0"/>
          </a:p>
        </p:txBody>
      </p:sp>
      <p:sp>
        <p:nvSpPr>
          <p:cNvPr id="24" name="正方形/長方形 23"/>
          <p:cNvSpPr/>
          <p:nvPr/>
        </p:nvSpPr>
        <p:spPr>
          <a:xfrm>
            <a:off x="5080616" y="4869160"/>
            <a:ext cx="571504" cy="35719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5" name="テキスト ボックス 24"/>
          <p:cNvSpPr txBox="1"/>
          <p:nvPr/>
        </p:nvSpPr>
        <p:spPr>
          <a:xfrm>
            <a:off x="5004048" y="4887796"/>
            <a:ext cx="714380" cy="338554"/>
          </a:xfrm>
          <a:prstGeom prst="rect">
            <a:avLst/>
          </a:prstGeom>
          <a:noFill/>
        </p:spPr>
        <p:txBody>
          <a:bodyPr wrap="square" rtlCol="0">
            <a:spAutoFit/>
          </a:bodyPr>
          <a:lstStyle/>
          <a:p>
            <a:pPr algn="ctr"/>
            <a:r>
              <a:rPr kumimoji="1" lang="en-US" altLang="ja-JP" sz="1600" dirty="0" smtClean="0"/>
              <a:t>&lt;</a:t>
            </a:r>
            <a:r>
              <a:rPr lang="en-US" altLang="ja-JP" sz="1600" dirty="0" smtClean="0"/>
              <a:t>7</a:t>
            </a:r>
            <a:r>
              <a:rPr kumimoji="1" lang="en-US" altLang="ja-JP" sz="1600" dirty="0" smtClean="0"/>
              <a:t>&gt;</a:t>
            </a:r>
            <a:endParaRPr kumimoji="1" lang="ja-JP" altLang="en-US" sz="1600" dirty="0"/>
          </a:p>
        </p:txBody>
      </p:sp>
      <p:sp>
        <p:nvSpPr>
          <p:cNvPr id="32" name="フリーフォーム 31"/>
          <p:cNvSpPr/>
          <p:nvPr/>
        </p:nvSpPr>
        <p:spPr>
          <a:xfrm>
            <a:off x="4509830" y="4588948"/>
            <a:ext cx="552927" cy="311888"/>
          </a:xfrm>
          <a:custGeom>
            <a:avLst/>
            <a:gdLst>
              <a:gd name="connsiteX0" fmla="*/ 552927 w 552927"/>
              <a:gd name="connsiteY0" fmla="*/ 0 h 311888"/>
              <a:gd name="connsiteX1" fmla="*/ 34 w 552927"/>
              <a:gd name="connsiteY1" fmla="*/ 120502 h 311888"/>
              <a:gd name="connsiteX2" fmla="*/ 531662 w 552927"/>
              <a:gd name="connsiteY2" fmla="*/ 311888 h 311888"/>
            </a:gdLst>
            <a:ahLst/>
            <a:cxnLst>
              <a:cxn ang="0">
                <a:pos x="connsiteX0" y="connsiteY0"/>
              </a:cxn>
              <a:cxn ang="0">
                <a:pos x="connsiteX1" y="connsiteY1"/>
              </a:cxn>
              <a:cxn ang="0">
                <a:pos x="connsiteX2" y="connsiteY2"/>
              </a:cxn>
            </a:cxnLst>
            <a:rect l="l" t="t" r="r" b="b"/>
            <a:pathLst>
              <a:path w="552927" h="311888">
                <a:moveTo>
                  <a:pt x="552927" y="0"/>
                </a:moveTo>
                <a:cubicBezTo>
                  <a:pt x="278252" y="34260"/>
                  <a:pt x="3578" y="68521"/>
                  <a:pt x="34" y="120502"/>
                </a:cubicBezTo>
                <a:cubicBezTo>
                  <a:pt x="-3510" y="172483"/>
                  <a:pt x="264076" y="242185"/>
                  <a:pt x="531662" y="311888"/>
                </a:cubicBezTo>
              </a:path>
            </a:pathLst>
          </a:custGeom>
          <a:ln w="12700">
            <a:solidFill>
              <a:schemeClr val="tx1"/>
            </a:solidFill>
            <a:tailEnd type="arrow" w="lg"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33" name="フリーフォーム 32"/>
          <p:cNvSpPr/>
          <p:nvPr/>
        </p:nvSpPr>
        <p:spPr>
          <a:xfrm>
            <a:off x="4499992" y="3940876"/>
            <a:ext cx="552927" cy="311888"/>
          </a:xfrm>
          <a:custGeom>
            <a:avLst/>
            <a:gdLst>
              <a:gd name="connsiteX0" fmla="*/ 552927 w 552927"/>
              <a:gd name="connsiteY0" fmla="*/ 0 h 311888"/>
              <a:gd name="connsiteX1" fmla="*/ 34 w 552927"/>
              <a:gd name="connsiteY1" fmla="*/ 120502 h 311888"/>
              <a:gd name="connsiteX2" fmla="*/ 531662 w 552927"/>
              <a:gd name="connsiteY2" fmla="*/ 311888 h 311888"/>
            </a:gdLst>
            <a:ahLst/>
            <a:cxnLst>
              <a:cxn ang="0">
                <a:pos x="connsiteX0" y="connsiteY0"/>
              </a:cxn>
              <a:cxn ang="0">
                <a:pos x="connsiteX1" y="connsiteY1"/>
              </a:cxn>
              <a:cxn ang="0">
                <a:pos x="connsiteX2" y="connsiteY2"/>
              </a:cxn>
            </a:cxnLst>
            <a:rect l="l" t="t" r="r" b="b"/>
            <a:pathLst>
              <a:path w="552927" h="311888">
                <a:moveTo>
                  <a:pt x="552927" y="0"/>
                </a:moveTo>
                <a:cubicBezTo>
                  <a:pt x="278252" y="34260"/>
                  <a:pt x="3578" y="68521"/>
                  <a:pt x="34" y="120502"/>
                </a:cubicBezTo>
                <a:cubicBezTo>
                  <a:pt x="-3510" y="172483"/>
                  <a:pt x="264076" y="242185"/>
                  <a:pt x="531662" y="311888"/>
                </a:cubicBezTo>
              </a:path>
            </a:pathLst>
          </a:custGeom>
          <a:ln w="12700">
            <a:solidFill>
              <a:schemeClr val="tx1"/>
            </a:solidFill>
            <a:tailEnd type="arrow" w="lg"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37" name="フリーフォーム 36"/>
          <p:cNvSpPr/>
          <p:nvPr/>
        </p:nvSpPr>
        <p:spPr>
          <a:xfrm>
            <a:off x="4509925" y="2640148"/>
            <a:ext cx="534373" cy="1441094"/>
          </a:xfrm>
          <a:custGeom>
            <a:avLst/>
            <a:gdLst>
              <a:gd name="connsiteX0" fmla="*/ 534373 w 534373"/>
              <a:gd name="connsiteY0" fmla="*/ 0 h 1441094"/>
              <a:gd name="connsiteX1" fmla="*/ 363 w 534373"/>
              <a:gd name="connsiteY1" fmla="*/ 636422 h 1441094"/>
              <a:gd name="connsiteX2" fmla="*/ 468536 w 534373"/>
              <a:gd name="connsiteY2" fmla="*/ 1441094 h 1441094"/>
            </a:gdLst>
            <a:ahLst/>
            <a:cxnLst>
              <a:cxn ang="0">
                <a:pos x="connsiteX0" y="connsiteY0"/>
              </a:cxn>
              <a:cxn ang="0">
                <a:pos x="connsiteX1" y="connsiteY1"/>
              </a:cxn>
              <a:cxn ang="0">
                <a:pos x="connsiteX2" y="connsiteY2"/>
              </a:cxn>
            </a:cxnLst>
            <a:rect l="l" t="t" r="r" b="b"/>
            <a:pathLst>
              <a:path w="534373" h="1441094">
                <a:moveTo>
                  <a:pt x="534373" y="0"/>
                </a:moveTo>
                <a:cubicBezTo>
                  <a:pt x="272854" y="198120"/>
                  <a:pt x="11336" y="396240"/>
                  <a:pt x="363" y="636422"/>
                </a:cubicBezTo>
                <a:cubicBezTo>
                  <a:pt x="-10610" y="876604"/>
                  <a:pt x="228963" y="1158849"/>
                  <a:pt x="468536" y="1441094"/>
                </a:cubicBezTo>
              </a:path>
            </a:pathLst>
          </a:custGeom>
          <a:ln w="12700">
            <a:solidFill>
              <a:schemeClr val="tx1"/>
            </a:solidFill>
            <a:tailEnd type="arrow" w="lg" len="med"/>
          </a:ln>
        </p:spPr>
        <p:txBody>
          <a:bodyPr vert="horz" wrap="none" lIns="91440" tIns="45720" rIns="91440" bIns="45720" numCol="1" rtlCol="0" anchor="ctr"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1"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38" name="フリーフォーム 37"/>
          <p:cNvSpPr/>
          <p:nvPr/>
        </p:nvSpPr>
        <p:spPr>
          <a:xfrm>
            <a:off x="4510004" y="3283886"/>
            <a:ext cx="534294" cy="855878"/>
          </a:xfrm>
          <a:custGeom>
            <a:avLst/>
            <a:gdLst>
              <a:gd name="connsiteX0" fmla="*/ 534294 w 534294"/>
              <a:gd name="connsiteY0" fmla="*/ 0 h 855878"/>
              <a:gd name="connsiteX1" fmla="*/ 284 w 534294"/>
              <a:gd name="connsiteY1" fmla="*/ 343814 h 855878"/>
              <a:gd name="connsiteX2" fmla="*/ 475772 w 534294"/>
              <a:gd name="connsiteY2" fmla="*/ 855878 h 855878"/>
            </a:gdLst>
            <a:ahLst/>
            <a:cxnLst>
              <a:cxn ang="0">
                <a:pos x="connsiteX0" y="connsiteY0"/>
              </a:cxn>
              <a:cxn ang="0">
                <a:pos x="connsiteX1" y="connsiteY1"/>
              </a:cxn>
              <a:cxn ang="0">
                <a:pos x="connsiteX2" y="connsiteY2"/>
              </a:cxn>
            </a:cxnLst>
            <a:rect l="l" t="t" r="r" b="b"/>
            <a:pathLst>
              <a:path w="534294" h="855878">
                <a:moveTo>
                  <a:pt x="534294" y="0"/>
                </a:moveTo>
                <a:cubicBezTo>
                  <a:pt x="272166" y="100584"/>
                  <a:pt x="10038" y="201168"/>
                  <a:pt x="284" y="343814"/>
                </a:cubicBezTo>
                <a:cubicBezTo>
                  <a:pt x="-9470" y="486460"/>
                  <a:pt x="233151" y="671169"/>
                  <a:pt x="475772" y="855878"/>
                </a:cubicBezTo>
              </a:path>
            </a:pathLst>
          </a:custGeom>
          <a:ln w="12700">
            <a:solidFill>
              <a:schemeClr val="tx1"/>
            </a:solidFill>
            <a:tailEnd type="arrow" w="lg" len="med"/>
          </a:ln>
        </p:spPr>
        <p:txBody>
          <a:bodyPr vert="horz" wrap="none" lIns="91440" tIns="45720" rIns="91440" bIns="45720" numCol="1" rtlCol="0" anchor="ctr"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1"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42" name="正方形/長方形 41"/>
          <p:cNvSpPr/>
          <p:nvPr/>
        </p:nvSpPr>
        <p:spPr>
          <a:xfrm>
            <a:off x="6814508" y="3510324"/>
            <a:ext cx="571504" cy="35719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3" name="テキスト ボックス 42"/>
          <p:cNvSpPr txBox="1"/>
          <p:nvPr/>
        </p:nvSpPr>
        <p:spPr>
          <a:xfrm>
            <a:off x="6786811" y="3528960"/>
            <a:ext cx="665509" cy="338554"/>
          </a:xfrm>
          <a:prstGeom prst="rect">
            <a:avLst/>
          </a:prstGeom>
          <a:noFill/>
        </p:spPr>
        <p:txBody>
          <a:bodyPr wrap="square" rtlCol="0">
            <a:spAutoFit/>
          </a:bodyPr>
          <a:lstStyle/>
          <a:p>
            <a:pPr algn="ctr"/>
            <a:r>
              <a:rPr kumimoji="1" lang="en-US" altLang="ja-JP" sz="1600" dirty="0" smtClean="0"/>
              <a:t>&lt;16&gt;</a:t>
            </a:r>
            <a:endParaRPr kumimoji="1" lang="ja-JP" altLang="en-US" sz="1600" dirty="0"/>
          </a:p>
        </p:txBody>
      </p:sp>
      <p:sp>
        <p:nvSpPr>
          <p:cNvPr id="44" name="正方形/長方形 43"/>
          <p:cNvSpPr/>
          <p:nvPr/>
        </p:nvSpPr>
        <p:spPr>
          <a:xfrm>
            <a:off x="6809948" y="4155546"/>
            <a:ext cx="571504" cy="35719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5" name="テキスト ボックス 44"/>
          <p:cNvSpPr txBox="1"/>
          <p:nvPr/>
        </p:nvSpPr>
        <p:spPr>
          <a:xfrm>
            <a:off x="6786811" y="4174182"/>
            <a:ext cx="665509" cy="338554"/>
          </a:xfrm>
          <a:prstGeom prst="rect">
            <a:avLst/>
          </a:prstGeom>
          <a:noFill/>
        </p:spPr>
        <p:txBody>
          <a:bodyPr wrap="square" rtlCol="0">
            <a:spAutoFit/>
          </a:bodyPr>
          <a:lstStyle/>
          <a:p>
            <a:r>
              <a:rPr kumimoji="1" lang="en-US" altLang="ja-JP" sz="1600" dirty="0" smtClean="0"/>
              <a:t>&lt;17&gt;</a:t>
            </a:r>
            <a:endParaRPr kumimoji="1" lang="ja-JP" altLang="en-US" sz="1600" dirty="0"/>
          </a:p>
        </p:txBody>
      </p:sp>
      <p:sp>
        <p:nvSpPr>
          <p:cNvPr id="60" name="円/楕円 59"/>
          <p:cNvSpPr/>
          <p:nvPr/>
        </p:nvSpPr>
        <p:spPr bwMode="auto">
          <a:xfrm>
            <a:off x="6089868" y="2142742"/>
            <a:ext cx="642372" cy="428628"/>
          </a:xfrm>
          <a:prstGeom prst="ellipse">
            <a:avLst/>
          </a:prstGeom>
          <a:solidFill>
            <a:schemeClr val="bg1"/>
          </a:solidFill>
          <a:ln w="1905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1"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61" name="テキスト ボックス 60"/>
          <p:cNvSpPr txBox="1"/>
          <p:nvPr/>
        </p:nvSpPr>
        <p:spPr>
          <a:xfrm>
            <a:off x="6089868" y="2187779"/>
            <a:ext cx="642372" cy="338554"/>
          </a:xfrm>
          <a:prstGeom prst="rect">
            <a:avLst/>
          </a:prstGeom>
          <a:noFill/>
        </p:spPr>
        <p:txBody>
          <a:bodyPr wrap="square" rtlCol="0">
            <a:spAutoFit/>
          </a:bodyPr>
          <a:lstStyle/>
          <a:p>
            <a:pPr algn="ctr"/>
            <a:r>
              <a:rPr kumimoji="1" lang="en-US" altLang="ja-JP" sz="1600" dirty="0" smtClean="0"/>
              <a:t>a</a:t>
            </a:r>
            <a:endParaRPr kumimoji="1" lang="ja-JP" altLang="en-US" sz="1600" dirty="0"/>
          </a:p>
        </p:txBody>
      </p:sp>
      <p:sp>
        <p:nvSpPr>
          <p:cNvPr id="62" name="円/楕円 61"/>
          <p:cNvSpPr/>
          <p:nvPr/>
        </p:nvSpPr>
        <p:spPr bwMode="auto">
          <a:xfrm>
            <a:off x="6809948" y="2139322"/>
            <a:ext cx="642372" cy="428628"/>
          </a:xfrm>
          <a:prstGeom prst="ellipse">
            <a:avLst/>
          </a:prstGeom>
          <a:solidFill>
            <a:schemeClr val="bg1"/>
          </a:solidFill>
          <a:ln w="1905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1"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63" name="テキスト ボックス 62"/>
          <p:cNvSpPr txBox="1"/>
          <p:nvPr/>
        </p:nvSpPr>
        <p:spPr>
          <a:xfrm>
            <a:off x="6809948" y="2184359"/>
            <a:ext cx="642372" cy="338554"/>
          </a:xfrm>
          <a:prstGeom prst="rect">
            <a:avLst/>
          </a:prstGeom>
          <a:noFill/>
        </p:spPr>
        <p:txBody>
          <a:bodyPr wrap="square" rtlCol="0">
            <a:spAutoFit/>
          </a:bodyPr>
          <a:lstStyle/>
          <a:p>
            <a:pPr algn="ctr"/>
            <a:r>
              <a:rPr lang="en-US" altLang="ja-JP" sz="1600" dirty="0"/>
              <a:t>b</a:t>
            </a:r>
            <a:endParaRPr kumimoji="1" lang="ja-JP" altLang="en-US" sz="1600" dirty="0"/>
          </a:p>
        </p:txBody>
      </p:sp>
      <p:cxnSp>
        <p:nvCxnSpPr>
          <p:cNvPr id="65" name="直線矢印コネクタ 64"/>
          <p:cNvCxnSpPr/>
          <p:nvPr/>
        </p:nvCxnSpPr>
        <p:spPr bwMode="auto">
          <a:xfrm>
            <a:off x="6510347" y="2640148"/>
            <a:ext cx="379492" cy="847047"/>
          </a:xfrm>
          <a:prstGeom prst="straightConnector1">
            <a:avLst/>
          </a:prstGeom>
          <a:solidFill>
            <a:schemeClr val="accent1"/>
          </a:solidFill>
          <a:ln w="12700" cap="flat" cmpd="sng" algn="ctr">
            <a:solidFill>
              <a:schemeClr val="tx1"/>
            </a:solidFill>
            <a:prstDash val="solid"/>
            <a:round/>
            <a:headEnd type="none" w="med" len="med"/>
            <a:tailEnd type="arrow" w="lg" len="med"/>
          </a:ln>
          <a:effectLst/>
        </p:spPr>
      </p:cxnSp>
      <p:cxnSp>
        <p:nvCxnSpPr>
          <p:cNvPr id="68" name="直線矢印コネクタ 67"/>
          <p:cNvCxnSpPr/>
          <p:nvPr/>
        </p:nvCxnSpPr>
        <p:spPr bwMode="auto">
          <a:xfrm flipH="1">
            <a:off x="7031987" y="2643378"/>
            <a:ext cx="99147" cy="825917"/>
          </a:xfrm>
          <a:prstGeom prst="straightConnector1">
            <a:avLst/>
          </a:prstGeom>
          <a:solidFill>
            <a:schemeClr val="accent1"/>
          </a:solidFill>
          <a:ln w="12700" cap="flat" cmpd="sng" algn="ctr">
            <a:solidFill>
              <a:schemeClr val="tx1"/>
            </a:solidFill>
            <a:prstDash val="solid"/>
            <a:round/>
            <a:headEnd type="none" w="med" len="med"/>
            <a:tailEnd type="arrow" w="lg" len="med"/>
          </a:ln>
          <a:effectLst/>
        </p:spPr>
      </p:cxnSp>
      <p:sp>
        <p:nvSpPr>
          <p:cNvPr id="72" name="正方形/長方形 71"/>
          <p:cNvSpPr/>
          <p:nvPr/>
        </p:nvSpPr>
        <p:spPr bwMode="auto">
          <a:xfrm>
            <a:off x="4427984" y="2026103"/>
            <a:ext cx="1368152" cy="3419122"/>
          </a:xfrm>
          <a:prstGeom prst="rect">
            <a:avLst/>
          </a:prstGeom>
          <a:noFill/>
          <a:ln w="12700" cap="flat" cmpd="sng" algn="ctr">
            <a:solidFill>
              <a:schemeClr val="tx1"/>
            </a:solidFill>
            <a:prstDash val="sysDash"/>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1"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73" name="正方形/長方形 72"/>
          <p:cNvSpPr/>
          <p:nvPr/>
        </p:nvSpPr>
        <p:spPr bwMode="auto">
          <a:xfrm>
            <a:off x="6012160" y="2026103"/>
            <a:ext cx="1512168" cy="2627033"/>
          </a:xfrm>
          <a:prstGeom prst="rect">
            <a:avLst/>
          </a:prstGeom>
          <a:noFill/>
          <a:ln w="12700" cap="flat" cmpd="sng" algn="ctr">
            <a:solidFill>
              <a:schemeClr val="tx1"/>
            </a:solidFill>
            <a:prstDash val="sysDash"/>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1"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69" name="正方形/長方形 68"/>
          <p:cNvSpPr/>
          <p:nvPr/>
        </p:nvSpPr>
        <p:spPr>
          <a:xfrm>
            <a:off x="7816920" y="3570166"/>
            <a:ext cx="571504" cy="35719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0" name="テキスト ボックス 69"/>
          <p:cNvSpPr txBox="1"/>
          <p:nvPr/>
        </p:nvSpPr>
        <p:spPr>
          <a:xfrm>
            <a:off x="7740352" y="3588802"/>
            <a:ext cx="711340" cy="338554"/>
          </a:xfrm>
          <a:prstGeom prst="rect">
            <a:avLst/>
          </a:prstGeom>
          <a:noFill/>
        </p:spPr>
        <p:txBody>
          <a:bodyPr wrap="square" rtlCol="0">
            <a:spAutoFit/>
          </a:bodyPr>
          <a:lstStyle/>
          <a:p>
            <a:pPr algn="ctr"/>
            <a:r>
              <a:rPr kumimoji="1" lang="en-US" altLang="ja-JP" sz="1600" dirty="0" smtClean="0"/>
              <a:t>&lt;10&gt;</a:t>
            </a:r>
            <a:endParaRPr kumimoji="1" lang="ja-JP" altLang="en-US" sz="1600" dirty="0"/>
          </a:p>
        </p:txBody>
      </p:sp>
      <p:sp>
        <p:nvSpPr>
          <p:cNvPr id="71" name="正方形/長方形 70"/>
          <p:cNvSpPr/>
          <p:nvPr/>
        </p:nvSpPr>
        <p:spPr>
          <a:xfrm>
            <a:off x="7816920" y="4218238"/>
            <a:ext cx="571504" cy="35719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4" name="テキスト ボックス 73"/>
          <p:cNvSpPr txBox="1"/>
          <p:nvPr/>
        </p:nvSpPr>
        <p:spPr>
          <a:xfrm>
            <a:off x="7740352" y="4236874"/>
            <a:ext cx="714380" cy="338554"/>
          </a:xfrm>
          <a:prstGeom prst="rect">
            <a:avLst/>
          </a:prstGeom>
          <a:noFill/>
        </p:spPr>
        <p:txBody>
          <a:bodyPr wrap="square" rtlCol="0">
            <a:spAutoFit/>
          </a:bodyPr>
          <a:lstStyle/>
          <a:p>
            <a:pPr algn="ctr"/>
            <a:r>
              <a:rPr kumimoji="1" lang="en-US" altLang="ja-JP" sz="1600" dirty="0" smtClean="0"/>
              <a:t>&lt;</a:t>
            </a:r>
            <a:r>
              <a:rPr lang="en-US" altLang="ja-JP" sz="1600" dirty="0" smtClean="0"/>
              <a:t>11</a:t>
            </a:r>
            <a:r>
              <a:rPr kumimoji="1" lang="en-US" altLang="ja-JP" sz="1600" dirty="0" smtClean="0"/>
              <a:t>&gt;</a:t>
            </a:r>
            <a:endParaRPr kumimoji="1" lang="ja-JP" altLang="en-US" sz="1600" dirty="0"/>
          </a:p>
        </p:txBody>
      </p:sp>
      <p:sp>
        <p:nvSpPr>
          <p:cNvPr id="76" name="正方形/長方形 75"/>
          <p:cNvSpPr/>
          <p:nvPr/>
        </p:nvSpPr>
        <p:spPr>
          <a:xfrm>
            <a:off x="7816920" y="4869160"/>
            <a:ext cx="571504" cy="35719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7" name="テキスト ボックス 76"/>
          <p:cNvSpPr txBox="1"/>
          <p:nvPr/>
        </p:nvSpPr>
        <p:spPr>
          <a:xfrm>
            <a:off x="7740352" y="4887796"/>
            <a:ext cx="714380" cy="338554"/>
          </a:xfrm>
          <a:prstGeom prst="rect">
            <a:avLst/>
          </a:prstGeom>
          <a:noFill/>
        </p:spPr>
        <p:txBody>
          <a:bodyPr wrap="square" rtlCol="0">
            <a:spAutoFit/>
          </a:bodyPr>
          <a:lstStyle/>
          <a:p>
            <a:pPr algn="ctr"/>
            <a:r>
              <a:rPr kumimoji="1" lang="en-US" altLang="ja-JP" sz="1600" dirty="0" smtClean="0"/>
              <a:t>&lt;</a:t>
            </a:r>
            <a:r>
              <a:rPr lang="en-US" altLang="ja-JP" sz="1600" dirty="0" smtClean="0"/>
              <a:t>12</a:t>
            </a:r>
            <a:r>
              <a:rPr kumimoji="1" lang="en-US" altLang="ja-JP" sz="1600" dirty="0" smtClean="0"/>
              <a:t>&gt;</a:t>
            </a:r>
            <a:endParaRPr kumimoji="1" lang="ja-JP" altLang="en-US" sz="1600" dirty="0"/>
          </a:p>
        </p:txBody>
      </p:sp>
      <p:sp>
        <p:nvSpPr>
          <p:cNvPr id="78" name="フリーフォーム 77"/>
          <p:cNvSpPr/>
          <p:nvPr/>
        </p:nvSpPr>
        <p:spPr>
          <a:xfrm flipH="1">
            <a:off x="8451692" y="4588948"/>
            <a:ext cx="512795" cy="311888"/>
          </a:xfrm>
          <a:custGeom>
            <a:avLst/>
            <a:gdLst>
              <a:gd name="connsiteX0" fmla="*/ 552927 w 552927"/>
              <a:gd name="connsiteY0" fmla="*/ 0 h 311888"/>
              <a:gd name="connsiteX1" fmla="*/ 34 w 552927"/>
              <a:gd name="connsiteY1" fmla="*/ 120502 h 311888"/>
              <a:gd name="connsiteX2" fmla="*/ 531662 w 552927"/>
              <a:gd name="connsiteY2" fmla="*/ 311888 h 311888"/>
            </a:gdLst>
            <a:ahLst/>
            <a:cxnLst>
              <a:cxn ang="0">
                <a:pos x="connsiteX0" y="connsiteY0"/>
              </a:cxn>
              <a:cxn ang="0">
                <a:pos x="connsiteX1" y="connsiteY1"/>
              </a:cxn>
              <a:cxn ang="0">
                <a:pos x="connsiteX2" y="connsiteY2"/>
              </a:cxn>
            </a:cxnLst>
            <a:rect l="l" t="t" r="r" b="b"/>
            <a:pathLst>
              <a:path w="552927" h="311888">
                <a:moveTo>
                  <a:pt x="552927" y="0"/>
                </a:moveTo>
                <a:cubicBezTo>
                  <a:pt x="278252" y="34260"/>
                  <a:pt x="3578" y="68521"/>
                  <a:pt x="34" y="120502"/>
                </a:cubicBezTo>
                <a:cubicBezTo>
                  <a:pt x="-3510" y="172483"/>
                  <a:pt x="264076" y="242185"/>
                  <a:pt x="531662" y="311888"/>
                </a:cubicBezTo>
              </a:path>
            </a:pathLst>
          </a:custGeom>
          <a:ln w="12700">
            <a:solidFill>
              <a:schemeClr val="tx1"/>
            </a:solidFill>
            <a:tailEnd type="arrow" w="lg"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79" name="フリーフォーム 78"/>
          <p:cNvSpPr/>
          <p:nvPr/>
        </p:nvSpPr>
        <p:spPr>
          <a:xfrm flipH="1">
            <a:off x="8441854" y="3940876"/>
            <a:ext cx="522633" cy="311888"/>
          </a:xfrm>
          <a:custGeom>
            <a:avLst/>
            <a:gdLst>
              <a:gd name="connsiteX0" fmla="*/ 552927 w 552927"/>
              <a:gd name="connsiteY0" fmla="*/ 0 h 311888"/>
              <a:gd name="connsiteX1" fmla="*/ 34 w 552927"/>
              <a:gd name="connsiteY1" fmla="*/ 120502 h 311888"/>
              <a:gd name="connsiteX2" fmla="*/ 531662 w 552927"/>
              <a:gd name="connsiteY2" fmla="*/ 311888 h 311888"/>
            </a:gdLst>
            <a:ahLst/>
            <a:cxnLst>
              <a:cxn ang="0">
                <a:pos x="connsiteX0" y="connsiteY0"/>
              </a:cxn>
              <a:cxn ang="0">
                <a:pos x="connsiteX1" y="connsiteY1"/>
              </a:cxn>
              <a:cxn ang="0">
                <a:pos x="connsiteX2" y="connsiteY2"/>
              </a:cxn>
            </a:cxnLst>
            <a:rect l="l" t="t" r="r" b="b"/>
            <a:pathLst>
              <a:path w="552927" h="311888">
                <a:moveTo>
                  <a:pt x="552927" y="0"/>
                </a:moveTo>
                <a:cubicBezTo>
                  <a:pt x="278252" y="34260"/>
                  <a:pt x="3578" y="68521"/>
                  <a:pt x="34" y="120502"/>
                </a:cubicBezTo>
                <a:cubicBezTo>
                  <a:pt x="-3510" y="172483"/>
                  <a:pt x="264076" y="242185"/>
                  <a:pt x="531662" y="311888"/>
                </a:cubicBezTo>
              </a:path>
            </a:pathLst>
          </a:custGeom>
          <a:ln w="12700">
            <a:solidFill>
              <a:schemeClr val="tx1"/>
            </a:solidFill>
            <a:tailEnd type="arrow" w="lg"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80" name="フリーフォーム 79"/>
          <p:cNvSpPr/>
          <p:nvPr/>
        </p:nvSpPr>
        <p:spPr>
          <a:xfrm flipH="1">
            <a:off x="8428674" y="2640148"/>
            <a:ext cx="535814" cy="1441094"/>
          </a:xfrm>
          <a:custGeom>
            <a:avLst/>
            <a:gdLst>
              <a:gd name="connsiteX0" fmla="*/ 534373 w 534373"/>
              <a:gd name="connsiteY0" fmla="*/ 0 h 1441094"/>
              <a:gd name="connsiteX1" fmla="*/ 363 w 534373"/>
              <a:gd name="connsiteY1" fmla="*/ 636422 h 1441094"/>
              <a:gd name="connsiteX2" fmla="*/ 468536 w 534373"/>
              <a:gd name="connsiteY2" fmla="*/ 1441094 h 1441094"/>
            </a:gdLst>
            <a:ahLst/>
            <a:cxnLst>
              <a:cxn ang="0">
                <a:pos x="connsiteX0" y="connsiteY0"/>
              </a:cxn>
              <a:cxn ang="0">
                <a:pos x="connsiteX1" y="connsiteY1"/>
              </a:cxn>
              <a:cxn ang="0">
                <a:pos x="connsiteX2" y="connsiteY2"/>
              </a:cxn>
            </a:cxnLst>
            <a:rect l="l" t="t" r="r" b="b"/>
            <a:pathLst>
              <a:path w="534373" h="1441094">
                <a:moveTo>
                  <a:pt x="534373" y="0"/>
                </a:moveTo>
                <a:cubicBezTo>
                  <a:pt x="272854" y="198120"/>
                  <a:pt x="11336" y="396240"/>
                  <a:pt x="363" y="636422"/>
                </a:cubicBezTo>
                <a:cubicBezTo>
                  <a:pt x="-10610" y="876604"/>
                  <a:pt x="228963" y="1158849"/>
                  <a:pt x="468536" y="1441094"/>
                </a:cubicBezTo>
              </a:path>
            </a:pathLst>
          </a:custGeom>
          <a:ln w="12700">
            <a:solidFill>
              <a:schemeClr val="tx1"/>
            </a:solidFill>
            <a:tailEnd type="arrow" w="lg" len="med"/>
          </a:ln>
        </p:spPr>
        <p:txBody>
          <a:bodyPr vert="horz" wrap="none" lIns="91440" tIns="45720" rIns="91440" bIns="45720" numCol="1" rtlCol="0" anchor="ctr"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1"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81" name="フリーフォーム 80"/>
          <p:cNvSpPr/>
          <p:nvPr/>
        </p:nvSpPr>
        <p:spPr>
          <a:xfrm flipH="1">
            <a:off x="8428674" y="3283886"/>
            <a:ext cx="535814" cy="855878"/>
          </a:xfrm>
          <a:custGeom>
            <a:avLst/>
            <a:gdLst>
              <a:gd name="connsiteX0" fmla="*/ 534294 w 534294"/>
              <a:gd name="connsiteY0" fmla="*/ 0 h 855878"/>
              <a:gd name="connsiteX1" fmla="*/ 284 w 534294"/>
              <a:gd name="connsiteY1" fmla="*/ 343814 h 855878"/>
              <a:gd name="connsiteX2" fmla="*/ 475772 w 534294"/>
              <a:gd name="connsiteY2" fmla="*/ 855878 h 855878"/>
            </a:gdLst>
            <a:ahLst/>
            <a:cxnLst>
              <a:cxn ang="0">
                <a:pos x="connsiteX0" y="connsiteY0"/>
              </a:cxn>
              <a:cxn ang="0">
                <a:pos x="connsiteX1" y="connsiteY1"/>
              </a:cxn>
              <a:cxn ang="0">
                <a:pos x="connsiteX2" y="connsiteY2"/>
              </a:cxn>
            </a:cxnLst>
            <a:rect l="l" t="t" r="r" b="b"/>
            <a:pathLst>
              <a:path w="534294" h="855878">
                <a:moveTo>
                  <a:pt x="534294" y="0"/>
                </a:moveTo>
                <a:cubicBezTo>
                  <a:pt x="272166" y="100584"/>
                  <a:pt x="10038" y="201168"/>
                  <a:pt x="284" y="343814"/>
                </a:cubicBezTo>
                <a:cubicBezTo>
                  <a:pt x="-9470" y="486460"/>
                  <a:pt x="233151" y="671169"/>
                  <a:pt x="475772" y="855878"/>
                </a:cubicBezTo>
              </a:path>
            </a:pathLst>
          </a:custGeom>
          <a:ln w="12700">
            <a:solidFill>
              <a:schemeClr val="tx1"/>
            </a:solidFill>
            <a:tailEnd type="arrow" w="lg" len="med"/>
          </a:ln>
        </p:spPr>
        <p:txBody>
          <a:bodyPr vert="horz" wrap="none" lIns="91440" tIns="45720" rIns="91440" bIns="45720" numCol="1" rtlCol="0" anchor="ctr"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1"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82" name="正方形/長方形 81"/>
          <p:cNvSpPr/>
          <p:nvPr/>
        </p:nvSpPr>
        <p:spPr bwMode="auto">
          <a:xfrm>
            <a:off x="7740352" y="2026102"/>
            <a:ext cx="1368152" cy="3419122"/>
          </a:xfrm>
          <a:prstGeom prst="rect">
            <a:avLst/>
          </a:prstGeom>
          <a:noFill/>
          <a:ln w="12700" cap="flat" cmpd="sng" algn="ctr">
            <a:solidFill>
              <a:schemeClr val="tx1"/>
            </a:solidFill>
            <a:prstDash val="sysDash"/>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1"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83" name="円/楕円 82"/>
          <p:cNvSpPr/>
          <p:nvPr/>
        </p:nvSpPr>
        <p:spPr bwMode="auto">
          <a:xfrm>
            <a:off x="7818060" y="2928364"/>
            <a:ext cx="642372" cy="428628"/>
          </a:xfrm>
          <a:prstGeom prst="ellipse">
            <a:avLst/>
          </a:prstGeom>
          <a:solidFill>
            <a:schemeClr val="bg1"/>
          </a:solidFill>
          <a:ln w="1905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1"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84" name="テキスト ボックス 83"/>
          <p:cNvSpPr txBox="1"/>
          <p:nvPr/>
        </p:nvSpPr>
        <p:spPr>
          <a:xfrm>
            <a:off x="7818060" y="2973401"/>
            <a:ext cx="642372" cy="338554"/>
          </a:xfrm>
          <a:prstGeom prst="rect">
            <a:avLst/>
          </a:prstGeom>
          <a:noFill/>
        </p:spPr>
        <p:txBody>
          <a:bodyPr wrap="square" rtlCol="0">
            <a:spAutoFit/>
          </a:bodyPr>
          <a:lstStyle/>
          <a:p>
            <a:pPr algn="ctr"/>
            <a:r>
              <a:rPr lang="en-US" altLang="ja-JP" sz="1600" dirty="0"/>
              <a:t>x</a:t>
            </a:r>
            <a:endParaRPr kumimoji="1" lang="ja-JP" altLang="en-US" sz="1600" dirty="0"/>
          </a:p>
        </p:txBody>
      </p:sp>
      <p:sp>
        <p:nvSpPr>
          <p:cNvPr id="85" name="円/楕円 84"/>
          <p:cNvSpPr/>
          <p:nvPr/>
        </p:nvSpPr>
        <p:spPr bwMode="auto">
          <a:xfrm>
            <a:off x="7818060" y="2276872"/>
            <a:ext cx="642372" cy="428628"/>
          </a:xfrm>
          <a:prstGeom prst="ellipse">
            <a:avLst/>
          </a:prstGeom>
          <a:solidFill>
            <a:schemeClr val="bg1"/>
          </a:solidFill>
          <a:ln w="1905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1"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86" name="テキスト ボックス 85"/>
          <p:cNvSpPr txBox="1"/>
          <p:nvPr/>
        </p:nvSpPr>
        <p:spPr>
          <a:xfrm>
            <a:off x="7818060" y="2321909"/>
            <a:ext cx="642372" cy="338554"/>
          </a:xfrm>
          <a:prstGeom prst="rect">
            <a:avLst/>
          </a:prstGeom>
          <a:noFill/>
        </p:spPr>
        <p:txBody>
          <a:bodyPr wrap="square" rtlCol="0">
            <a:spAutoFit/>
          </a:bodyPr>
          <a:lstStyle/>
          <a:p>
            <a:pPr algn="ctr"/>
            <a:r>
              <a:rPr lang="en-US" altLang="ja-JP" sz="1600" dirty="0"/>
              <a:t>y</a:t>
            </a:r>
            <a:endParaRPr kumimoji="1" lang="ja-JP" altLang="en-US" sz="1600" dirty="0"/>
          </a:p>
        </p:txBody>
      </p:sp>
      <p:cxnSp>
        <p:nvCxnSpPr>
          <p:cNvPr id="26" name="直線矢印コネクタ 25"/>
          <p:cNvCxnSpPr>
            <a:endCxn id="43" idx="1"/>
          </p:cNvCxnSpPr>
          <p:nvPr/>
        </p:nvCxnSpPr>
        <p:spPr bwMode="auto">
          <a:xfrm>
            <a:off x="5691708" y="3279284"/>
            <a:ext cx="1095103" cy="418953"/>
          </a:xfrm>
          <a:prstGeom prst="straightConnector1">
            <a:avLst/>
          </a:prstGeom>
          <a:solidFill>
            <a:schemeClr val="accent1"/>
          </a:solidFill>
          <a:ln w="38100" cap="flat" cmpd="sng" algn="ctr">
            <a:solidFill>
              <a:schemeClr val="tx1"/>
            </a:solidFill>
            <a:prstDash val="solid"/>
            <a:round/>
            <a:headEnd type="none" w="med" len="med"/>
            <a:tailEnd type="arrow" w="lg" len="med"/>
          </a:ln>
          <a:effectLst/>
        </p:spPr>
      </p:cxnSp>
      <p:cxnSp>
        <p:nvCxnSpPr>
          <p:cNvPr id="87" name="直線矢印コネクタ 86"/>
          <p:cNvCxnSpPr/>
          <p:nvPr/>
        </p:nvCxnSpPr>
        <p:spPr bwMode="auto">
          <a:xfrm>
            <a:off x="5691708" y="2646587"/>
            <a:ext cx="1095103" cy="882373"/>
          </a:xfrm>
          <a:prstGeom prst="straightConnector1">
            <a:avLst/>
          </a:prstGeom>
          <a:solidFill>
            <a:schemeClr val="accent1"/>
          </a:solidFill>
          <a:ln w="38100" cap="flat" cmpd="sng" algn="ctr">
            <a:solidFill>
              <a:schemeClr val="tx1"/>
            </a:solidFill>
            <a:prstDash val="solid"/>
            <a:round/>
            <a:headEnd type="none" w="med" len="med"/>
            <a:tailEnd type="arrow" w="lg" len="med"/>
          </a:ln>
          <a:effectLst/>
        </p:spPr>
      </p:cxnSp>
      <p:cxnSp>
        <p:nvCxnSpPr>
          <p:cNvPr id="88" name="直線矢印コネクタ 87"/>
          <p:cNvCxnSpPr/>
          <p:nvPr/>
        </p:nvCxnSpPr>
        <p:spPr bwMode="auto">
          <a:xfrm flipH="1">
            <a:off x="5691708" y="3940876"/>
            <a:ext cx="1095103" cy="946920"/>
          </a:xfrm>
          <a:prstGeom prst="straightConnector1">
            <a:avLst/>
          </a:prstGeom>
          <a:solidFill>
            <a:schemeClr val="accent1"/>
          </a:solidFill>
          <a:ln w="38100" cap="flat" cmpd="sng" algn="ctr">
            <a:solidFill>
              <a:schemeClr val="tx1"/>
            </a:solidFill>
            <a:prstDash val="solid"/>
            <a:round/>
            <a:headEnd type="none" w="med" len="med"/>
            <a:tailEnd type="arrow" w="lg" len="med"/>
          </a:ln>
          <a:effectLst/>
        </p:spPr>
      </p:cxnSp>
      <p:cxnSp>
        <p:nvCxnSpPr>
          <p:cNvPr id="89" name="直線矢印コネクタ 88"/>
          <p:cNvCxnSpPr/>
          <p:nvPr/>
        </p:nvCxnSpPr>
        <p:spPr bwMode="auto">
          <a:xfrm flipH="1">
            <a:off x="7443200" y="2705500"/>
            <a:ext cx="500066" cy="763795"/>
          </a:xfrm>
          <a:prstGeom prst="straightConnector1">
            <a:avLst/>
          </a:prstGeom>
          <a:solidFill>
            <a:schemeClr val="accent1"/>
          </a:solidFill>
          <a:ln w="38100" cap="flat" cmpd="sng" algn="ctr">
            <a:solidFill>
              <a:schemeClr val="tx1"/>
            </a:solidFill>
            <a:prstDash val="solid"/>
            <a:round/>
            <a:headEnd type="none" w="med" len="med"/>
            <a:tailEnd type="arrow" w="lg" len="med"/>
          </a:ln>
          <a:effectLst/>
        </p:spPr>
      </p:cxnSp>
      <p:cxnSp>
        <p:nvCxnSpPr>
          <p:cNvPr id="90" name="直線矢印コネクタ 89"/>
          <p:cNvCxnSpPr/>
          <p:nvPr/>
        </p:nvCxnSpPr>
        <p:spPr bwMode="auto">
          <a:xfrm flipH="1">
            <a:off x="7441428" y="3356992"/>
            <a:ext cx="442940" cy="304189"/>
          </a:xfrm>
          <a:prstGeom prst="straightConnector1">
            <a:avLst/>
          </a:prstGeom>
          <a:solidFill>
            <a:schemeClr val="accent1"/>
          </a:solidFill>
          <a:ln w="38100" cap="flat" cmpd="sng" algn="ctr">
            <a:solidFill>
              <a:schemeClr val="tx1"/>
            </a:solidFill>
            <a:prstDash val="solid"/>
            <a:round/>
            <a:headEnd type="none" w="med" len="med"/>
            <a:tailEnd type="arrow" w="lg" len="med"/>
          </a:ln>
          <a:effectLst/>
        </p:spPr>
      </p:cxnSp>
      <p:cxnSp>
        <p:nvCxnSpPr>
          <p:cNvPr id="93" name="直線矢印コネクタ 92"/>
          <p:cNvCxnSpPr/>
          <p:nvPr/>
        </p:nvCxnSpPr>
        <p:spPr bwMode="auto">
          <a:xfrm>
            <a:off x="7452321" y="3867514"/>
            <a:ext cx="364599" cy="929638"/>
          </a:xfrm>
          <a:prstGeom prst="straightConnector1">
            <a:avLst/>
          </a:prstGeom>
          <a:solidFill>
            <a:schemeClr val="accent1"/>
          </a:solidFill>
          <a:ln w="38100" cap="flat" cmpd="sng" algn="ctr">
            <a:solidFill>
              <a:schemeClr val="tx1"/>
            </a:solidFill>
            <a:prstDash val="solid"/>
            <a:round/>
            <a:headEnd type="none" w="med" len="med"/>
            <a:tailEnd type="arrow" w="lg" len="med"/>
          </a:ln>
          <a:effectLst/>
        </p:spPr>
      </p:cxnSp>
      <p:sp>
        <p:nvSpPr>
          <p:cNvPr id="52" name="フリーフォーム 51"/>
          <p:cNvSpPr/>
          <p:nvPr/>
        </p:nvSpPr>
        <p:spPr>
          <a:xfrm>
            <a:off x="5698541" y="2662733"/>
            <a:ext cx="2106777" cy="2150669"/>
          </a:xfrm>
          <a:custGeom>
            <a:avLst/>
            <a:gdLst>
              <a:gd name="connsiteX0" fmla="*/ 0 w 2106777"/>
              <a:gd name="connsiteY0" fmla="*/ 0 h 2150669"/>
              <a:gd name="connsiteX1" fmla="*/ 899769 w 2106777"/>
              <a:gd name="connsiteY1" fmla="*/ 709574 h 2150669"/>
              <a:gd name="connsiteX2" fmla="*/ 1345997 w 2106777"/>
              <a:gd name="connsiteY2" fmla="*/ 914400 h 2150669"/>
              <a:gd name="connsiteX3" fmla="*/ 1565453 w 2106777"/>
              <a:gd name="connsiteY3" fmla="*/ 1053389 h 2150669"/>
              <a:gd name="connsiteX4" fmla="*/ 1806854 w 2106777"/>
              <a:gd name="connsiteY4" fmla="*/ 1367942 h 2150669"/>
              <a:gd name="connsiteX5" fmla="*/ 1975104 w 2106777"/>
              <a:gd name="connsiteY5" fmla="*/ 1858061 h 2150669"/>
              <a:gd name="connsiteX6" fmla="*/ 2106777 w 2106777"/>
              <a:gd name="connsiteY6" fmla="*/ 2150669 h 215066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106777" h="2150669">
                <a:moveTo>
                  <a:pt x="0" y="0"/>
                </a:moveTo>
                <a:cubicBezTo>
                  <a:pt x="337718" y="278587"/>
                  <a:pt x="675436" y="557174"/>
                  <a:pt x="899769" y="709574"/>
                </a:cubicBezTo>
                <a:cubicBezTo>
                  <a:pt x="1124102" y="861974"/>
                  <a:pt x="1235050" y="857097"/>
                  <a:pt x="1345997" y="914400"/>
                </a:cubicBezTo>
                <a:cubicBezTo>
                  <a:pt x="1456944" y="971703"/>
                  <a:pt x="1488644" y="977799"/>
                  <a:pt x="1565453" y="1053389"/>
                </a:cubicBezTo>
                <a:cubicBezTo>
                  <a:pt x="1642263" y="1128979"/>
                  <a:pt x="1738579" y="1233830"/>
                  <a:pt x="1806854" y="1367942"/>
                </a:cubicBezTo>
                <a:cubicBezTo>
                  <a:pt x="1875129" y="1502054"/>
                  <a:pt x="1925117" y="1727606"/>
                  <a:pt x="1975104" y="1858061"/>
                </a:cubicBezTo>
                <a:cubicBezTo>
                  <a:pt x="2025091" y="1988516"/>
                  <a:pt x="2065934" y="2069592"/>
                  <a:pt x="2106777" y="2150669"/>
                </a:cubicBezTo>
              </a:path>
            </a:pathLst>
          </a:custGeom>
          <a:ln w="63500">
            <a:solidFill>
              <a:srgbClr val="FF0000"/>
            </a:solidFill>
            <a:tailEnd type="arrow" w="lg" len="med"/>
          </a:ln>
        </p:spPr>
        <p:txBody>
          <a:bodyPr vert="horz" wrap="none" lIns="91440" tIns="45720" rIns="91440" bIns="45720" numCol="1" rtlCol="0" anchor="ctr"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1"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53" name="テキスト ボックス 52"/>
          <p:cNvSpPr txBox="1"/>
          <p:nvPr/>
        </p:nvSpPr>
        <p:spPr>
          <a:xfrm>
            <a:off x="4427984" y="1628800"/>
            <a:ext cx="1368152" cy="461665"/>
          </a:xfrm>
          <a:prstGeom prst="rect">
            <a:avLst/>
          </a:prstGeom>
          <a:noFill/>
        </p:spPr>
        <p:txBody>
          <a:bodyPr wrap="square" rtlCol="0">
            <a:spAutoFit/>
          </a:bodyPr>
          <a:lstStyle/>
          <a:p>
            <a:pPr algn="ctr"/>
            <a:r>
              <a:rPr lang="en-US" altLang="ja-JP" dirty="0"/>
              <a:t>s</a:t>
            </a:r>
            <a:r>
              <a:rPr kumimoji="1" lang="en-US" altLang="ja-JP" dirty="0" smtClean="0"/>
              <a:t>ample1</a:t>
            </a:r>
            <a:endParaRPr kumimoji="1" lang="ja-JP" altLang="en-US" dirty="0"/>
          </a:p>
        </p:txBody>
      </p:sp>
      <p:sp>
        <p:nvSpPr>
          <p:cNvPr id="100" name="テキスト ボックス 99"/>
          <p:cNvSpPr txBox="1"/>
          <p:nvPr/>
        </p:nvSpPr>
        <p:spPr>
          <a:xfrm>
            <a:off x="7740352" y="1628800"/>
            <a:ext cx="1368152" cy="461665"/>
          </a:xfrm>
          <a:prstGeom prst="rect">
            <a:avLst/>
          </a:prstGeom>
          <a:noFill/>
        </p:spPr>
        <p:txBody>
          <a:bodyPr wrap="square" rtlCol="0">
            <a:spAutoFit/>
          </a:bodyPr>
          <a:lstStyle/>
          <a:p>
            <a:pPr algn="ctr"/>
            <a:r>
              <a:rPr lang="en-US" altLang="ja-JP" dirty="0" smtClean="0"/>
              <a:t>s</a:t>
            </a:r>
            <a:r>
              <a:rPr kumimoji="1" lang="en-US" altLang="ja-JP" dirty="0" smtClean="0"/>
              <a:t>ample2</a:t>
            </a:r>
            <a:endParaRPr kumimoji="1" lang="ja-JP" altLang="en-US" dirty="0"/>
          </a:p>
        </p:txBody>
      </p:sp>
      <p:sp>
        <p:nvSpPr>
          <p:cNvPr id="101" name="テキスト ボックス 100"/>
          <p:cNvSpPr txBox="1"/>
          <p:nvPr/>
        </p:nvSpPr>
        <p:spPr>
          <a:xfrm>
            <a:off x="6012160" y="1628800"/>
            <a:ext cx="1512168" cy="461665"/>
          </a:xfrm>
          <a:prstGeom prst="rect">
            <a:avLst/>
          </a:prstGeom>
          <a:noFill/>
        </p:spPr>
        <p:txBody>
          <a:bodyPr wrap="square" rtlCol="0">
            <a:spAutoFit/>
          </a:bodyPr>
          <a:lstStyle/>
          <a:p>
            <a:pPr algn="ctr"/>
            <a:r>
              <a:rPr lang="en-US" altLang="ja-JP" dirty="0" smtClean="0"/>
              <a:t>operate</a:t>
            </a:r>
            <a:endParaRPr kumimoji="1" lang="ja-JP" altLang="en-US" dirty="0"/>
          </a:p>
        </p:txBody>
      </p:sp>
      <p:sp>
        <p:nvSpPr>
          <p:cNvPr id="3" name="スライド番号プレースホルダー 2"/>
          <p:cNvSpPr>
            <a:spLocks noGrp="1"/>
          </p:cNvSpPr>
          <p:nvPr>
            <p:ph type="sldNum" sz="quarter" idx="12"/>
          </p:nvPr>
        </p:nvSpPr>
        <p:spPr/>
        <p:txBody>
          <a:bodyPr/>
          <a:lstStyle/>
          <a:p>
            <a:fld id="{487D7C85-7EC1-4C48-83E8-12241FCB48DE}" type="slidenum">
              <a:rPr lang="en-US" altLang="ja-JP" smtClean="0"/>
              <a:pPr/>
              <a:t>34</a:t>
            </a:fld>
            <a:endParaRPr lang="en-US" altLang="ja-JP"/>
          </a:p>
        </p:txBody>
      </p:sp>
    </p:spTree>
    <p:extLst>
      <p:ext uri="{BB962C8B-B14F-4D97-AF65-F5344CB8AC3E}">
        <p14:creationId xmlns:p14="http://schemas.microsoft.com/office/powerpoint/2010/main" val="21169334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2"/>
                                        </p:tgtEl>
                                        <p:attrNameLst>
                                          <p:attrName>style.visibility</p:attrName>
                                        </p:attrNameLst>
                                      </p:cBhvr>
                                      <p:to>
                                        <p:strVal val="visible"/>
                                      </p:to>
                                    </p:set>
                                    <p:animEffect transition="in" filter="fade">
                                      <p:cBhvr>
                                        <p:cTn id="7" dur="500"/>
                                        <p:tgtEl>
                                          <p:spTgt spid="5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2" grpId="0" animBg="1"/>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SDG</a:t>
            </a:r>
            <a:r>
              <a:rPr kumimoji="1" lang="ja-JP" altLang="en-US" dirty="0" smtClean="0"/>
              <a:t>スライシングの改善</a:t>
            </a:r>
            <a:endParaRPr kumimoji="1" lang="ja-JP" altLang="en-US" dirty="0"/>
          </a:p>
        </p:txBody>
      </p:sp>
      <p:sp>
        <p:nvSpPr>
          <p:cNvPr id="3" name="コンテンツ プレースホルダー 2"/>
          <p:cNvSpPr>
            <a:spLocks noGrp="1"/>
          </p:cNvSpPr>
          <p:nvPr>
            <p:ph idx="1"/>
          </p:nvPr>
        </p:nvSpPr>
        <p:spPr>
          <a:xfrm>
            <a:off x="467544" y="1700808"/>
            <a:ext cx="8229600" cy="5112568"/>
          </a:xfrm>
        </p:spPr>
        <p:txBody>
          <a:bodyPr>
            <a:normAutofit lnSpcReduction="10000"/>
          </a:bodyPr>
          <a:lstStyle/>
          <a:p>
            <a:r>
              <a:rPr kumimoji="1" lang="ja-JP" altLang="en-US" dirty="0" smtClean="0"/>
              <a:t>メソッド呼び出しの遷移状況をスタックに保存し，スタックの状況に</a:t>
            </a:r>
            <a:r>
              <a:rPr lang="ja-JP" altLang="en-US" dirty="0" smtClean="0"/>
              <a:t>応じてスライシングを行う</a:t>
            </a:r>
            <a:endParaRPr lang="en-US" altLang="ja-JP" dirty="0" smtClean="0"/>
          </a:p>
          <a:p>
            <a:pPr lvl="2"/>
            <a:endParaRPr kumimoji="1" lang="en-US" altLang="ja-JP" dirty="0" smtClean="0"/>
          </a:p>
          <a:p>
            <a:r>
              <a:rPr kumimoji="1" lang="ja-JP" altLang="en-US" dirty="0" smtClean="0"/>
              <a:t>スライスの開始時：　</a:t>
            </a:r>
            <a:endParaRPr kumimoji="1" lang="en-US" altLang="ja-JP" dirty="0" smtClean="0"/>
          </a:p>
          <a:p>
            <a:pPr lvl="1"/>
            <a:r>
              <a:rPr kumimoji="1" lang="ja-JP" altLang="en-US" dirty="0" smtClean="0"/>
              <a:t>スタックは空である</a:t>
            </a:r>
            <a:endParaRPr kumimoji="1" lang="en-US" altLang="ja-JP" dirty="0" smtClean="0"/>
          </a:p>
          <a:p>
            <a:r>
              <a:rPr lang="ja-JP" altLang="en-US" dirty="0"/>
              <a:t>メソッド</a:t>
            </a:r>
            <a:r>
              <a:rPr lang="ja-JP" altLang="en-US" dirty="0" smtClean="0"/>
              <a:t>呼び出し元→メソッド呼び出し先：</a:t>
            </a:r>
            <a:endParaRPr lang="en-US" altLang="ja-JP" dirty="0" smtClean="0"/>
          </a:p>
          <a:p>
            <a:pPr lvl="1"/>
            <a:r>
              <a:rPr lang="ja-JP" altLang="en-US" dirty="0" smtClean="0"/>
              <a:t>その基点となっている頂点をスタックに</a:t>
            </a:r>
            <a:r>
              <a:rPr lang="en-US" altLang="ja-JP" dirty="0" smtClean="0"/>
              <a:t>push</a:t>
            </a:r>
            <a:r>
              <a:rPr lang="ja-JP" altLang="en-US" dirty="0" smtClean="0"/>
              <a:t>する</a:t>
            </a:r>
            <a:endParaRPr lang="en-US" altLang="ja-JP" dirty="0" smtClean="0"/>
          </a:p>
          <a:p>
            <a:r>
              <a:rPr kumimoji="1" lang="ja-JP" altLang="en-US" dirty="0"/>
              <a:t>メソッド</a:t>
            </a:r>
            <a:r>
              <a:rPr kumimoji="1" lang="ja-JP" altLang="en-US" dirty="0" smtClean="0"/>
              <a:t>呼び出し先→メソッド呼び出し元</a:t>
            </a:r>
            <a:endParaRPr kumimoji="1" lang="en-US" altLang="ja-JP" dirty="0" smtClean="0"/>
          </a:p>
          <a:p>
            <a:pPr lvl="1"/>
            <a:r>
              <a:rPr kumimoji="1" lang="ja-JP" altLang="en-US" dirty="0" smtClean="0"/>
              <a:t>その基点となっている頂点がスタックの最上部にある頂点と一致するかを調べる</a:t>
            </a:r>
            <a:endParaRPr kumimoji="1" lang="en-US" altLang="ja-JP" dirty="0" smtClean="0"/>
          </a:p>
          <a:p>
            <a:pPr lvl="2"/>
            <a:r>
              <a:rPr lang="ja-JP" altLang="en-US" dirty="0"/>
              <a:t>一致する場合</a:t>
            </a:r>
            <a:r>
              <a:rPr lang="ja-JP" altLang="en-US" dirty="0" smtClean="0"/>
              <a:t>は遷移し，スタックを</a:t>
            </a:r>
            <a:r>
              <a:rPr lang="en-US" altLang="ja-JP" dirty="0" smtClean="0"/>
              <a:t>pop</a:t>
            </a:r>
            <a:r>
              <a:rPr lang="ja-JP" altLang="en-US" dirty="0" smtClean="0"/>
              <a:t>する</a:t>
            </a:r>
            <a:endParaRPr lang="en-US" altLang="ja-JP" dirty="0" smtClean="0"/>
          </a:p>
          <a:p>
            <a:pPr lvl="2"/>
            <a:r>
              <a:rPr kumimoji="1" lang="ja-JP" altLang="en-US" dirty="0"/>
              <a:t>一致しない</a:t>
            </a:r>
            <a:r>
              <a:rPr kumimoji="1" lang="ja-JP" altLang="en-US" dirty="0" smtClean="0"/>
              <a:t>場合やスタックが空の場合は遷移しない</a:t>
            </a:r>
            <a:endParaRPr kumimoji="1" lang="ja-JP" altLang="en-US" dirty="0"/>
          </a:p>
        </p:txBody>
      </p:sp>
      <p:sp>
        <p:nvSpPr>
          <p:cNvPr id="4" name="スライド番号プレースホルダー 3"/>
          <p:cNvSpPr>
            <a:spLocks noGrp="1"/>
          </p:cNvSpPr>
          <p:nvPr>
            <p:ph type="sldNum" sz="quarter" idx="12"/>
          </p:nvPr>
        </p:nvSpPr>
        <p:spPr/>
        <p:txBody>
          <a:bodyPr/>
          <a:lstStyle/>
          <a:p>
            <a:fld id="{487D7C85-7EC1-4C48-83E8-12241FCB48DE}" type="slidenum">
              <a:rPr lang="en-US" altLang="ja-JP" smtClean="0"/>
              <a:pPr/>
              <a:t>35</a:t>
            </a:fld>
            <a:endParaRPr lang="en-US" altLang="ja-JP"/>
          </a:p>
        </p:txBody>
      </p:sp>
    </p:spTree>
    <p:extLst>
      <p:ext uri="{BB962C8B-B14F-4D97-AF65-F5344CB8AC3E}">
        <p14:creationId xmlns:p14="http://schemas.microsoft.com/office/powerpoint/2010/main" val="234785994"/>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 name="フリーフォーム 56"/>
          <p:cNvSpPr/>
          <p:nvPr/>
        </p:nvSpPr>
        <p:spPr>
          <a:xfrm>
            <a:off x="6233884" y="3507474"/>
            <a:ext cx="552927" cy="311888"/>
          </a:xfrm>
          <a:custGeom>
            <a:avLst/>
            <a:gdLst>
              <a:gd name="connsiteX0" fmla="*/ 552927 w 552927"/>
              <a:gd name="connsiteY0" fmla="*/ 0 h 311888"/>
              <a:gd name="connsiteX1" fmla="*/ 34 w 552927"/>
              <a:gd name="connsiteY1" fmla="*/ 120502 h 311888"/>
              <a:gd name="connsiteX2" fmla="*/ 531662 w 552927"/>
              <a:gd name="connsiteY2" fmla="*/ 311888 h 311888"/>
            </a:gdLst>
            <a:ahLst/>
            <a:cxnLst>
              <a:cxn ang="0">
                <a:pos x="connsiteX0" y="connsiteY0"/>
              </a:cxn>
              <a:cxn ang="0">
                <a:pos x="connsiteX1" y="connsiteY1"/>
              </a:cxn>
              <a:cxn ang="0">
                <a:pos x="connsiteX2" y="connsiteY2"/>
              </a:cxn>
            </a:cxnLst>
            <a:rect l="l" t="t" r="r" b="b"/>
            <a:pathLst>
              <a:path w="552927" h="311888">
                <a:moveTo>
                  <a:pt x="552927" y="0"/>
                </a:moveTo>
                <a:cubicBezTo>
                  <a:pt x="278252" y="34260"/>
                  <a:pt x="3578" y="68521"/>
                  <a:pt x="34" y="120502"/>
                </a:cubicBezTo>
                <a:cubicBezTo>
                  <a:pt x="-3510" y="172483"/>
                  <a:pt x="264076" y="242185"/>
                  <a:pt x="531662" y="311888"/>
                </a:cubicBezTo>
              </a:path>
            </a:pathLst>
          </a:custGeom>
          <a:ln w="12700">
            <a:solidFill>
              <a:schemeClr val="tx1"/>
            </a:solidFill>
            <a:tailEnd type="arrow" w="lg"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2" name="タイトル 1"/>
          <p:cNvSpPr>
            <a:spLocks noGrp="1"/>
          </p:cNvSpPr>
          <p:nvPr>
            <p:ph type="title"/>
          </p:nvPr>
        </p:nvSpPr>
        <p:spPr/>
        <p:txBody>
          <a:bodyPr/>
          <a:lstStyle/>
          <a:p>
            <a:r>
              <a:rPr lang="ja-JP" altLang="en-US" dirty="0"/>
              <a:t>さきほど</a:t>
            </a:r>
            <a:r>
              <a:rPr lang="ja-JP" altLang="en-US" dirty="0" smtClean="0"/>
              <a:t>の例だと</a:t>
            </a:r>
            <a:r>
              <a:rPr lang="ja-JP" altLang="en-US" dirty="0" err="1" smtClean="0"/>
              <a:t>．．．</a:t>
            </a:r>
            <a:endParaRPr kumimoji="1" lang="ja-JP" altLang="en-US" dirty="0"/>
          </a:p>
        </p:txBody>
      </p:sp>
      <p:sp>
        <p:nvSpPr>
          <p:cNvPr id="4" name="テキスト ボックス 3"/>
          <p:cNvSpPr txBox="1"/>
          <p:nvPr/>
        </p:nvSpPr>
        <p:spPr>
          <a:xfrm>
            <a:off x="107504" y="1340768"/>
            <a:ext cx="4176464" cy="5355312"/>
          </a:xfrm>
          <a:prstGeom prst="rect">
            <a:avLst/>
          </a:prstGeom>
          <a:solidFill>
            <a:schemeClr val="bg1"/>
          </a:solidFill>
          <a:ln w="19050">
            <a:solidFill>
              <a:schemeClr val="tx1"/>
            </a:solidFill>
          </a:ln>
        </p:spPr>
        <p:txBody>
          <a:bodyPr wrap="square" rtlCol="0">
            <a:spAutoFit/>
          </a:bodyPr>
          <a:lstStyle/>
          <a:p>
            <a:r>
              <a:rPr kumimoji="1" lang="en-US" altLang="ja-JP" sz="1800" dirty="0" smtClean="0">
                <a:latin typeface="ＭＳ ゴシック" pitchFamily="49" charset="-128"/>
                <a:ea typeface="ＭＳ ゴシック" pitchFamily="49" charset="-128"/>
              </a:rPr>
              <a:t> 1: public class Sample{ </a:t>
            </a:r>
          </a:p>
          <a:p>
            <a:r>
              <a:rPr kumimoji="1" lang="en-US" altLang="ja-JP" sz="1800" dirty="0" smtClean="0">
                <a:latin typeface="ＭＳ ゴシック" pitchFamily="49" charset="-128"/>
                <a:ea typeface="ＭＳ ゴシック" pitchFamily="49" charset="-128"/>
              </a:rPr>
              <a:t> 2:   void sample1(){</a:t>
            </a:r>
          </a:p>
          <a:p>
            <a:r>
              <a:rPr lang="en-US" altLang="ja-JP" sz="1800" dirty="0" smtClean="0">
                <a:latin typeface="ＭＳ ゴシック" pitchFamily="49" charset="-128"/>
                <a:ea typeface="ＭＳ ゴシック" pitchFamily="49" charset="-128"/>
              </a:rPr>
              <a:t> 3:     </a:t>
            </a:r>
            <a:r>
              <a:rPr lang="en-US" altLang="ja-JP" sz="1800" dirty="0" err="1" smtClean="0">
                <a:latin typeface="ＭＳ ゴシック" pitchFamily="49" charset="-128"/>
                <a:ea typeface="ＭＳ ゴシック" pitchFamily="49" charset="-128"/>
              </a:rPr>
              <a:t>int</a:t>
            </a:r>
            <a:r>
              <a:rPr lang="en-US" altLang="ja-JP" sz="1800" dirty="0" smtClean="0">
                <a:latin typeface="ＭＳ ゴシック" pitchFamily="49" charset="-128"/>
                <a:ea typeface="ＭＳ ゴシック" pitchFamily="49" charset="-128"/>
              </a:rPr>
              <a:t> x = </a:t>
            </a:r>
            <a:r>
              <a:rPr lang="en-US" altLang="ja-JP" sz="1800" dirty="0" err="1" smtClean="0">
                <a:latin typeface="ＭＳ ゴシック" pitchFamily="49" charset="-128"/>
                <a:ea typeface="ＭＳ ゴシック" pitchFamily="49" charset="-128"/>
              </a:rPr>
              <a:t>XXX.getX</a:t>
            </a:r>
            <a:r>
              <a:rPr lang="en-US" altLang="ja-JP" sz="1800" dirty="0" smtClean="0">
                <a:latin typeface="ＭＳ ゴシック" pitchFamily="49" charset="-128"/>
                <a:ea typeface="ＭＳ ゴシック" pitchFamily="49" charset="-128"/>
              </a:rPr>
              <a:t>();</a:t>
            </a:r>
          </a:p>
          <a:p>
            <a:r>
              <a:rPr kumimoji="1" lang="en-US" altLang="ja-JP" sz="1800" dirty="0">
                <a:latin typeface="ＭＳ ゴシック" pitchFamily="49" charset="-128"/>
                <a:ea typeface="ＭＳ ゴシック" pitchFamily="49" charset="-128"/>
              </a:rPr>
              <a:t> </a:t>
            </a:r>
            <a:r>
              <a:rPr kumimoji="1" lang="en-US" altLang="ja-JP" sz="1800" dirty="0" smtClean="0">
                <a:latin typeface="ＭＳ ゴシック" pitchFamily="49" charset="-128"/>
                <a:ea typeface="ＭＳ ゴシック" pitchFamily="49" charset="-128"/>
              </a:rPr>
              <a:t>4:     </a:t>
            </a:r>
            <a:r>
              <a:rPr kumimoji="1" lang="en-US" altLang="ja-JP" sz="1800" dirty="0" err="1" smtClean="0">
                <a:latin typeface="ＭＳ ゴシック" pitchFamily="49" charset="-128"/>
                <a:ea typeface="ＭＳ ゴシック" pitchFamily="49" charset="-128"/>
              </a:rPr>
              <a:t>int</a:t>
            </a:r>
            <a:r>
              <a:rPr kumimoji="1" lang="en-US" altLang="ja-JP" sz="1800" dirty="0" smtClean="0">
                <a:latin typeface="ＭＳ ゴシック" pitchFamily="49" charset="-128"/>
                <a:ea typeface="ＭＳ ゴシック" pitchFamily="49" charset="-128"/>
              </a:rPr>
              <a:t> y = </a:t>
            </a:r>
            <a:r>
              <a:rPr kumimoji="1" lang="en-US" altLang="ja-JP" sz="1800" dirty="0" err="1" smtClean="0">
                <a:latin typeface="ＭＳ ゴシック" pitchFamily="49" charset="-128"/>
                <a:ea typeface="ＭＳ ゴシック" pitchFamily="49" charset="-128"/>
              </a:rPr>
              <a:t>XXX.getY</a:t>
            </a:r>
            <a:r>
              <a:rPr kumimoji="1" lang="en-US" altLang="ja-JP" sz="1800" dirty="0" smtClean="0">
                <a:latin typeface="ＭＳ ゴシック" pitchFamily="49" charset="-128"/>
                <a:ea typeface="ＭＳ ゴシック" pitchFamily="49" charset="-128"/>
              </a:rPr>
              <a:t>();</a:t>
            </a:r>
          </a:p>
          <a:p>
            <a:r>
              <a:rPr lang="en-US" altLang="ja-JP" sz="1800" dirty="0" smtClean="0">
                <a:latin typeface="ＭＳ ゴシック" pitchFamily="49" charset="-128"/>
                <a:ea typeface="ＭＳ ゴシック" pitchFamily="49" charset="-128"/>
              </a:rPr>
              <a:t> 5:     Operation o = new Plus();</a:t>
            </a:r>
          </a:p>
          <a:p>
            <a:r>
              <a:rPr kumimoji="1" lang="en-US" altLang="ja-JP" sz="1800" dirty="0">
                <a:latin typeface="ＭＳ ゴシック" pitchFamily="49" charset="-128"/>
                <a:ea typeface="ＭＳ ゴシック" pitchFamily="49" charset="-128"/>
              </a:rPr>
              <a:t> </a:t>
            </a:r>
            <a:r>
              <a:rPr kumimoji="1" lang="en-US" altLang="ja-JP" sz="1800" dirty="0" smtClean="0">
                <a:latin typeface="ＭＳ ゴシック" pitchFamily="49" charset="-128"/>
                <a:ea typeface="ＭＳ ゴシック" pitchFamily="49" charset="-128"/>
              </a:rPr>
              <a:t>6:     </a:t>
            </a:r>
            <a:r>
              <a:rPr kumimoji="1" lang="en-US" altLang="ja-JP" sz="1800" dirty="0" err="1" smtClean="0">
                <a:latin typeface="ＭＳ ゴシック" pitchFamily="49" charset="-128"/>
                <a:ea typeface="ＭＳ ゴシック" pitchFamily="49" charset="-128"/>
              </a:rPr>
              <a:t>int</a:t>
            </a:r>
            <a:r>
              <a:rPr kumimoji="1" lang="en-US" altLang="ja-JP" sz="1800" dirty="0" smtClean="0">
                <a:latin typeface="ＭＳ ゴシック" pitchFamily="49" charset="-128"/>
                <a:ea typeface="ＭＳ ゴシック" pitchFamily="49" charset="-128"/>
              </a:rPr>
              <a:t> z = </a:t>
            </a:r>
            <a:r>
              <a:rPr kumimoji="1" lang="en-US" altLang="ja-JP" sz="1800" dirty="0" err="1" smtClean="0">
                <a:latin typeface="ＭＳ ゴシック" pitchFamily="49" charset="-128"/>
                <a:ea typeface="ＭＳ ゴシック" pitchFamily="49" charset="-128"/>
              </a:rPr>
              <a:t>o.operate</a:t>
            </a:r>
            <a:r>
              <a:rPr kumimoji="1" lang="en-US" altLang="ja-JP" sz="1800" dirty="0" smtClean="0">
                <a:latin typeface="ＭＳ ゴシック" pitchFamily="49" charset="-128"/>
                <a:ea typeface="ＭＳ ゴシック" pitchFamily="49" charset="-128"/>
              </a:rPr>
              <a:t>(</a:t>
            </a:r>
            <a:r>
              <a:rPr kumimoji="1" lang="en-US" altLang="ja-JP" sz="1800" dirty="0" err="1" smtClean="0">
                <a:latin typeface="ＭＳ ゴシック" pitchFamily="49" charset="-128"/>
                <a:ea typeface="ＭＳ ゴシック" pitchFamily="49" charset="-128"/>
              </a:rPr>
              <a:t>x,y</a:t>
            </a:r>
            <a:r>
              <a:rPr kumimoji="1" lang="en-US" altLang="ja-JP" sz="1800" dirty="0" smtClean="0">
                <a:latin typeface="ＭＳ ゴシック" pitchFamily="49" charset="-128"/>
                <a:ea typeface="ＭＳ ゴシック" pitchFamily="49" charset="-128"/>
              </a:rPr>
              <a:t>);</a:t>
            </a:r>
          </a:p>
          <a:p>
            <a:r>
              <a:rPr lang="en-US" altLang="ja-JP" sz="1800" dirty="0">
                <a:latin typeface="ＭＳ ゴシック" pitchFamily="49" charset="-128"/>
                <a:ea typeface="ＭＳ ゴシック" pitchFamily="49" charset="-128"/>
              </a:rPr>
              <a:t> </a:t>
            </a:r>
            <a:r>
              <a:rPr lang="en-US" altLang="ja-JP" sz="1800" dirty="0" smtClean="0">
                <a:latin typeface="ＭＳ ゴシック" pitchFamily="49" charset="-128"/>
                <a:ea typeface="ＭＳ ゴシック" pitchFamily="49" charset="-128"/>
              </a:rPr>
              <a:t>7:     </a:t>
            </a:r>
            <a:r>
              <a:rPr lang="en-US" altLang="ja-JP" sz="1800" dirty="0" err="1" smtClean="0">
                <a:latin typeface="ＭＳ ゴシック" pitchFamily="49" charset="-128"/>
                <a:ea typeface="ＭＳ ゴシック" pitchFamily="49" charset="-128"/>
              </a:rPr>
              <a:t>System.out.println</a:t>
            </a:r>
            <a:r>
              <a:rPr lang="en-US" altLang="ja-JP" sz="1800" dirty="0" smtClean="0">
                <a:latin typeface="ＭＳ ゴシック" pitchFamily="49" charset="-128"/>
                <a:ea typeface="ＭＳ ゴシック" pitchFamily="49" charset="-128"/>
              </a:rPr>
              <a:t>(z);</a:t>
            </a:r>
          </a:p>
          <a:p>
            <a:r>
              <a:rPr kumimoji="1" lang="en-US" altLang="ja-JP" sz="1800" dirty="0" smtClean="0">
                <a:latin typeface="ＭＳ ゴシック" pitchFamily="49" charset="-128"/>
                <a:ea typeface="ＭＳ ゴシック" pitchFamily="49" charset="-128"/>
              </a:rPr>
              <a:t> </a:t>
            </a:r>
            <a:r>
              <a:rPr lang="en-US" altLang="ja-JP" sz="1800" dirty="0" smtClean="0">
                <a:latin typeface="ＭＳ ゴシック" pitchFamily="49" charset="-128"/>
                <a:ea typeface="ＭＳ ゴシック" pitchFamily="49" charset="-128"/>
              </a:rPr>
              <a:t>8:   }</a:t>
            </a:r>
          </a:p>
          <a:p>
            <a:r>
              <a:rPr lang="en-US" altLang="ja-JP" sz="1800" dirty="0">
                <a:latin typeface="ＭＳ ゴシック" pitchFamily="49" charset="-128"/>
                <a:ea typeface="ＭＳ ゴシック" pitchFamily="49" charset="-128"/>
              </a:rPr>
              <a:t> </a:t>
            </a:r>
            <a:r>
              <a:rPr lang="en-US" altLang="ja-JP" sz="1800" dirty="0" smtClean="0">
                <a:latin typeface="ＭＳ ゴシック" pitchFamily="49" charset="-128"/>
                <a:ea typeface="ＭＳ ゴシック" pitchFamily="49" charset="-128"/>
              </a:rPr>
              <a:t>9:   void sample2(</a:t>
            </a:r>
            <a:r>
              <a:rPr lang="en-US" altLang="ja-JP" sz="1800" dirty="0" err="1" smtClean="0">
                <a:latin typeface="ＭＳ ゴシック" pitchFamily="49" charset="-128"/>
                <a:ea typeface="ＭＳ ゴシック" pitchFamily="49" charset="-128"/>
              </a:rPr>
              <a:t>int</a:t>
            </a:r>
            <a:r>
              <a:rPr lang="en-US" altLang="ja-JP" sz="1800" dirty="0" smtClean="0">
                <a:latin typeface="ＭＳ ゴシック" pitchFamily="49" charset="-128"/>
                <a:ea typeface="ＭＳ ゴシック" pitchFamily="49" charset="-128"/>
              </a:rPr>
              <a:t> x, </a:t>
            </a:r>
            <a:r>
              <a:rPr lang="en-US" altLang="ja-JP" sz="1800" dirty="0" err="1" smtClean="0">
                <a:latin typeface="ＭＳ ゴシック" pitchFamily="49" charset="-128"/>
                <a:ea typeface="ＭＳ ゴシック" pitchFamily="49" charset="-128"/>
              </a:rPr>
              <a:t>int</a:t>
            </a:r>
            <a:r>
              <a:rPr lang="en-US" altLang="ja-JP" sz="1800" dirty="0" smtClean="0">
                <a:latin typeface="ＭＳ ゴシック" pitchFamily="49" charset="-128"/>
                <a:ea typeface="ＭＳ ゴシック" pitchFamily="49" charset="-128"/>
              </a:rPr>
              <a:t> y){</a:t>
            </a:r>
          </a:p>
          <a:p>
            <a:r>
              <a:rPr lang="en-US" altLang="ja-JP" sz="1800" dirty="0" smtClean="0">
                <a:latin typeface="ＭＳ ゴシック" pitchFamily="49" charset="-128"/>
                <a:ea typeface="ＭＳ ゴシック" pitchFamily="49" charset="-128"/>
              </a:rPr>
              <a:t>10:     Operation o = new Plus();</a:t>
            </a:r>
          </a:p>
          <a:p>
            <a:r>
              <a:rPr lang="en-US" altLang="ja-JP" sz="1800" dirty="0" smtClean="0">
                <a:latin typeface="ＭＳ ゴシック" pitchFamily="49" charset="-128"/>
                <a:ea typeface="ＭＳ ゴシック" pitchFamily="49" charset="-128"/>
              </a:rPr>
              <a:t>11:     </a:t>
            </a:r>
            <a:r>
              <a:rPr lang="en-US" altLang="ja-JP" sz="1800" dirty="0" err="1" smtClean="0">
                <a:latin typeface="ＭＳ ゴシック" pitchFamily="49" charset="-128"/>
                <a:ea typeface="ＭＳ ゴシック" pitchFamily="49" charset="-128"/>
              </a:rPr>
              <a:t>int</a:t>
            </a:r>
            <a:r>
              <a:rPr lang="en-US" altLang="ja-JP" sz="1800" dirty="0" smtClean="0">
                <a:latin typeface="ＭＳ ゴシック" pitchFamily="49" charset="-128"/>
                <a:ea typeface="ＭＳ ゴシック" pitchFamily="49" charset="-128"/>
              </a:rPr>
              <a:t> z = </a:t>
            </a:r>
            <a:r>
              <a:rPr lang="en-US" altLang="ja-JP" sz="1800" dirty="0" err="1" smtClean="0">
                <a:latin typeface="ＭＳ ゴシック" pitchFamily="49" charset="-128"/>
                <a:ea typeface="ＭＳ ゴシック" pitchFamily="49" charset="-128"/>
              </a:rPr>
              <a:t>o.operate</a:t>
            </a:r>
            <a:r>
              <a:rPr lang="en-US" altLang="ja-JP" sz="1800" dirty="0" smtClean="0">
                <a:latin typeface="ＭＳ ゴシック" pitchFamily="49" charset="-128"/>
                <a:ea typeface="ＭＳ ゴシック" pitchFamily="49" charset="-128"/>
              </a:rPr>
              <a:t>(</a:t>
            </a:r>
            <a:r>
              <a:rPr lang="en-US" altLang="ja-JP" sz="1800" dirty="0" err="1" smtClean="0">
                <a:latin typeface="ＭＳ ゴシック" pitchFamily="49" charset="-128"/>
                <a:ea typeface="ＭＳ ゴシック" pitchFamily="49" charset="-128"/>
              </a:rPr>
              <a:t>x,y</a:t>
            </a:r>
            <a:r>
              <a:rPr lang="en-US" altLang="ja-JP" sz="1800" dirty="0" smtClean="0">
                <a:latin typeface="ＭＳ ゴシック" pitchFamily="49" charset="-128"/>
                <a:ea typeface="ＭＳ ゴシック" pitchFamily="49" charset="-128"/>
              </a:rPr>
              <a:t>);</a:t>
            </a:r>
          </a:p>
          <a:p>
            <a:r>
              <a:rPr lang="en-US" altLang="ja-JP" sz="1800" dirty="0" smtClean="0">
                <a:latin typeface="ＭＳ ゴシック" pitchFamily="49" charset="-128"/>
                <a:ea typeface="ＭＳ ゴシック" pitchFamily="49" charset="-128"/>
              </a:rPr>
              <a:t>12:     </a:t>
            </a:r>
            <a:r>
              <a:rPr lang="en-US" altLang="ja-JP" sz="1800" dirty="0" err="1" smtClean="0">
                <a:latin typeface="ＭＳ ゴシック" pitchFamily="49" charset="-128"/>
                <a:ea typeface="ＭＳ ゴシック" pitchFamily="49" charset="-128"/>
              </a:rPr>
              <a:t>System.out.println</a:t>
            </a:r>
            <a:r>
              <a:rPr lang="en-US" altLang="ja-JP" sz="1800" dirty="0" smtClean="0">
                <a:latin typeface="ＭＳ ゴシック" pitchFamily="49" charset="-128"/>
                <a:ea typeface="ＭＳ ゴシック" pitchFamily="49" charset="-128"/>
              </a:rPr>
              <a:t>(z);</a:t>
            </a:r>
          </a:p>
          <a:p>
            <a:r>
              <a:rPr lang="en-US" altLang="ja-JP" sz="1800" dirty="0" smtClean="0">
                <a:latin typeface="ＭＳ ゴシック" pitchFamily="49" charset="-128"/>
                <a:ea typeface="ＭＳ ゴシック" pitchFamily="49" charset="-128"/>
              </a:rPr>
              <a:t>13</a:t>
            </a:r>
            <a:r>
              <a:rPr kumimoji="1" lang="en-US" altLang="ja-JP" sz="1800" dirty="0" smtClean="0">
                <a:latin typeface="ＭＳ ゴシック" pitchFamily="49" charset="-128"/>
                <a:ea typeface="ＭＳ ゴシック" pitchFamily="49" charset="-128"/>
              </a:rPr>
              <a:t>: }</a:t>
            </a:r>
          </a:p>
          <a:p>
            <a:r>
              <a:rPr lang="en-US" altLang="ja-JP" sz="1800" dirty="0" smtClean="0">
                <a:latin typeface="ＭＳ ゴシック" pitchFamily="49" charset="-128"/>
                <a:ea typeface="ＭＳ ゴシック" pitchFamily="49" charset="-128"/>
              </a:rPr>
              <a:t>14: class Plus{</a:t>
            </a:r>
          </a:p>
          <a:p>
            <a:r>
              <a:rPr lang="en-US" altLang="ja-JP" sz="1800" dirty="0" smtClean="0">
                <a:latin typeface="ＭＳ ゴシック" pitchFamily="49" charset="-128"/>
                <a:ea typeface="ＭＳ ゴシック" pitchFamily="49" charset="-128"/>
              </a:rPr>
              <a:t>15:   </a:t>
            </a:r>
            <a:r>
              <a:rPr lang="en-US" altLang="ja-JP" sz="1800" dirty="0" err="1" smtClean="0">
                <a:latin typeface="ＭＳ ゴシック" pitchFamily="49" charset="-128"/>
                <a:ea typeface="ＭＳ ゴシック" pitchFamily="49" charset="-128"/>
              </a:rPr>
              <a:t>int</a:t>
            </a:r>
            <a:r>
              <a:rPr lang="en-US" altLang="ja-JP" sz="1800" dirty="0" smtClean="0">
                <a:latin typeface="ＭＳ ゴシック" pitchFamily="49" charset="-128"/>
                <a:ea typeface="ＭＳ ゴシック" pitchFamily="49" charset="-128"/>
              </a:rPr>
              <a:t> operate(</a:t>
            </a:r>
            <a:r>
              <a:rPr lang="en-US" altLang="ja-JP" sz="1800" dirty="0" err="1" smtClean="0">
                <a:latin typeface="ＭＳ ゴシック" pitchFamily="49" charset="-128"/>
                <a:ea typeface="ＭＳ ゴシック" pitchFamily="49" charset="-128"/>
              </a:rPr>
              <a:t>int</a:t>
            </a:r>
            <a:r>
              <a:rPr lang="en-US" altLang="ja-JP" sz="1800" dirty="0" smtClean="0">
                <a:latin typeface="ＭＳ ゴシック" pitchFamily="49" charset="-128"/>
                <a:ea typeface="ＭＳ ゴシック" pitchFamily="49" charset="-128"/>
              </a:rPr>
              <a:t> a, </a:t>
            </a:r>
            <a:r>
              <a:rPr lang="en-US" altLang="ja-JP" sz="1800" dirty="0" err="1" smtClean="0">
                <a:latin typeface="ＭＳ ゴシック" pitchFamily="49" charset="-128"/>
                <a:ea typeface="ＭＳ ゴシック" pitchFamily="49" charset="-128"/>
              </a:rPr>
              <a:t>int</a:t>
            </a:r>
            <a:r>
              <a:rPr lang="en-US" altLang="ja-JP" sz="1800" dirty="0" smtClean="0">
                <a:latin typeface="ＭＳ ゴシック" pitchFamily="49" charset="-128"/>
                <a:ea typeface="ＭＳ ゴシック" pitchFamily="49" charset="-128"/>
              </a:rPr>
              <a:t> b){</a:t>
            </a:r>
          </a:p>
          <a:p>
            <a:r>
              <a:rPr lang="en-US" altLang="ja-JP" sz="1800" dirty="0" smtClean="0">
                <a:latin typeface="ＭＳ ゴシック" pitchFamily="49" charset="-128"/>
                <a:ea typeface="ＭＳ ゴシック" pitchFamily="49" charset="-128"/>
              </a:rPr>
              <a:t>16:     </a:t>
            </a:r>
            <a:r>
              <a:rPr lang="en-US" altLang="ja-JP" sz="1800" dirty="0" err="1" smtClean="0">
                <a:latin typeface="ＭＳ ゴシック" pitchFamily="49" charset="-128"/>
                <a:ea typeface="ＭＳ ゴシック" pitchFamily="49" charset="-128"/>
              </a:rPr>
              <a:t>int</a:t>
            </a:r>
            <a:r>
              <a:rPr lang="en-US" altLang="ja-JP" sz="1800" dirty="0" smtClean="0">
                <a:latin typeface="ＭＳ ゴシック" pitchFamily="49" charset="-128"/>
                <a:ea typeface="ＭＳ ゴシック" pitchFamily="49" charset="-128"/>
              </a:rPr>
              <a:t> c = a + b;</a:t>
            </a:r>
          </a:p>
          <a:p>
            <a:r>
              <a:rPr lang="en-US" altLang="ja-JP" sz="1800" dirty="0" smtClean="0">
                <a:latin typeface="ＭＳ ゴシック" pitchFamily="49" charset="-128"/>
                <a:ea typeface="ＭＳ ゴシック" pitchFamily="49" charset="-128"/>
              </a:rPr>
              <a:t>17:     return c;</a:t>
            </a:r>
          </a:p>
          <a:p>
            <a:r>
              <a:rPr lang="en-US" altLang="ja-JP" sz="1800" dirty="0" smtClean="0">
                <a:latin typeface="ＭＳ ゴシック" pitchFamily="49" charset="-128"/>
                <a:ea typeface="ＭＳ ゴシック" pitchFamily="49" charset="-128"/>
              </a:rPr>
              <a:t>18:   }</a:t>
            </a:r>
          </a:p>
          <a:p>
            <a:r>
              <a:rPr lang="en-US" altLang="ja-JP" sz="1800" dirty="0" smtClean="0">
                <a:latin typeface="ＭＳ ゴシック" pitchFamily="49" charset="-128"/>
                <a:ea typeface="ＭＳ ゴシック" pitchFamily="49" charset="-128"/>
              </a:rPr>
              <a:t>19: }</a:t>
            </a:r>
            <a:endParaRPr kumimoji="1" lang="ja-JP" altLang="en-US" sz="1800" dirty="0">
              <a:latin typeface="ＭＳ ゴシック" pitchFamily="49" charset="-128"/>
              <a:ea typeface="ＭＳ ゴシック" pitchFamily="49" charset="-128"/>
            </a:endParaRPr>
          </a:p>
        </p:txBody>
      </p:sp>
      <p:sp>
        <p:nvSpPr>
          <p:cNvPr id="13" name="正方形/長方形 12"/>
          <p:cNvSpPr/>
          <p:nvPr/>
        </p:nvSpPr>
        <p:spPr>
          <a:xfrm>
            <a:off x="5080616" y="1916832"/>
            <a:ext cx="571504" cy="35719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4" name="テキスト ボックス 13"/>
          <p:cNvSpPr txBox="1"/>
          <p:nvPr/>
        </p:nvSpPr>
        <p:spPr>
          <a:xfrm>
            <a:off x="5080616" y="1935468"/>
            <a:ext cx="571504" cy="338554"/>
          </a:xfrm>
          <a:prstGeom prst="rect">
            <a:avLst/>
          </a:prstGeom>
          <a:noFill/>
        </p:spPr>
        <p:txBody>
          <a:bodyPr wrap="square" rtlCol="0">
            <a:spAutoFit/>
          </a:bodyPr>
          <a:lstStyle/>
          <a:p>
            <a:pPr algn="ctr"/>
            <a:r>
              <a:rPr kumimoji="1" lang="en-US" altLang="ja-JP" sz="1600" dirty="0" smtClean="0"/>
              <a:t>&lt;3&gt;</a:t>
            </a:r>
            <a:endParaRPr kumimoji="1" lang="ja-JP" altLang="en-US" sz="1600" dirty="0"/>
          </a:p>
        </p:txBody>
      </p:sp>
      <p:sp>
        <p:nvSpPr>
          <p:cNvPr id="15" name="正方形/長方形 14"/>
          <p:cNvSpPr/>
          <p:nvPr/>
        </p:nvSpPr>
        <p:spPr>
          <a:xfrm>
            <a:off x="5076056" y="2562054"/>
            <a:ext cx="571504" cy="35719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6" name="テキスト ボックス 15"/>
          <p:cNvSpPr txBox="1"/>
          <p:nvPr/>
        </p:nvSpPr>
        <p:spPr>
          <a:xfrm>
            <a:off x="5076056" y="2580690"/>
            <a:ext cx="571504" cy="338554"/>
          </a:xfrm>
          <a:prstGeom prst="rect">
            <a:avLst/>
          </a:prstGeom>
          <a:noFill/>
        </p:spPr>
        <p:txBody>
          <a:bodyPr wrap="square" rtlCol="0">
            <a:spAutoFit/>
          </a:bodyPr>
          <a:lstStyle/>
          <a:p>
            <a:pPr algn="ctr"/>
            <a:r>
              <a:rPr kumimoji="1" lang="en-US" altLang="ja-JP" sz="1600" dirty="0" smtClean="0"/>
              <a:t>&lt;4&gt;</a:t>
            </a:r>
            <a:endParaRPr kumimoji="1" lang="ja-JP" altLang="en-US" sz="1600" dirty="0"/>
          </a:p>
        </p:txBody>
      </p:sp>
      <p:sp>
        <p:nvSpPr>
          <p:cNvPr id="18" name="正方形/長方形 17"/>
          <p:cNvSpPr/>
          <p:nvPr/>
        </p:nvSpPr>
        <p:spPr>
          <a:xfrm>
            <a:off x="5080616" y="3210126"/>
            <a:ext cx="571504" cy="35719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9" name="テキスト ボックス 18"/>
          <p:cNvSpPr txBox="1"/>
          <p:nvPr/>
        </p:nvSpPr>
        <p:spPr>
          <a:xfrm>
            <a:off x="5080616" y="3228762"/>
            <a:ext cx="571504" cy="338554"/>
          </a:xfrm>
          <a:prstGeom prst="rect">
            <a:avLst/>
          </a:prstGeom>
          <a:noFill/>
        </p:spPr>
        <p:txBody>
          <a:bodyPr wrap="square" rtlCol="0">
            <a:spAutoFit/>
          </a:bodyPr>
          <a:lstStyle/>
          <a:p>
            <a:pPr algn="ctr"/>
            <a:r>
              <a:rPr kumimoji="1" lang="en-US" altLang="ja-JP" sz="1600" dirty="0" smtClean="0"/>
              <a:t>&lt;5&gt;</a:t>
            </a:r>
            <a:endParaRPr kumimoji="1" lang="ja-JP" altLang="en-US" sz="1600" dirty="0"/>
          </a:p>
        </p:txBody>
      </p:sp>
      <p:sp>
        <p:nvSpPr>
          <p:cNvPr id="22" name="正方形/長方形 21"/>
          <p:cNvSpPr/>
          <p:nvPr/>
        </p:nvSpPr>
        <p:spPr>
          <a:xfrm>
            <a:off x="5080616" y="3858198"/>
            <a:ext cx="571504" cy="35719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3" name="テキスト ボックス 22"/>
          <p:cNvSpPr txBox="1"/>
          <p:nvPr/>
        </p:nvSpPr>
        <p:spPr>
          <a:xfrm>
            <a:off x="5004048" y="3876834"/>
            <a:ext cx="714380" cy="338554"/>
          </a:xfrm>
          <a:prstGeom prst="rect">
            <a:avLst/>
          </a:prstGeom>
          <a:noFill/>
        </p:spPr>
        <p:txBody>
          <a:bodyPr wrap="square" rtlCol="0">
            <a:spAutoFit/>
          </a:bodyPr>
          <a:lstStyle/>
          <a:p>
            <a:pPr algn="ctr"/>
            <a:r>
              <a:rPr kumimoji="1" lang="en-US" altLang="ja-JP" sz="1600" dirty="0" smtClean="0"/>
              <a:t>&lt;</a:t>
            </a:r>
            <a:r>
              <a:rPr lang="en-US" altLang="ja-JP" sz="1600" dirty="0"/>
              <a:t>6</a:t>
            </a:r>
            <a:r>
              <a:rPr kumimoji="1" lang="en-US" altLang="ja-JP" sz="1600" dirty="0" smtClean="0"/>
              <a:t>&gt;</a:t>
            </a:r>
            <a:endParaRPr kumimoji="1" lang="ja-JP" altLang="en-US" sz="1600" dirty="0"/>
          </a:p>
        </p:txBody>
      </p:sp>
      <p:sp>
        <p:nvSpPr>
          <p:cNvPr id="24" name="正方形/長方形 23"/>
          <p:cNvSpPr/>
          <p:nvPr/>
        </p:nvSpPr>
        <p:spPr>
          <a:xfrm>
            <a:off x="5080616" y="4509120"/>
            <a:ext cx="571504" cy="35719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5" name="テキスト ボックス 24"/>
          <p:cNvSpPr txBox="1"/>
          <p:nvPr/>
        </p:nvSpPr>
        <p:spPr>
          <a:xfrm>
            <a:off x="5004048" y="4527756"/>
            <a:ext cx="714380" cy="338554"/>
          </a:xfrm>
          <a:prstGeom prst="rect">
            <a:avLst/>
          </a:prstGeom>
          <a:noFill/>
        </p:spPr>
        <p:txBody>
          <a:bodyPr wrap="square" rtlCol="0">
            <a:spAutoFit/>
          </a:bodyPr>
          <a:lstStyle/>
          <a:p>
            <a:pPr algn="ctr"/>
            <a:r>
              <a:rPr kumimoji="1" lang="en-US" altLang="ja-JP" sz="1600" dirty="0" smtClean="0"/>
              <a:t>&lt;</a:t>
            </a:r>
            <a:r>
              <a:rPr lang="en-US" altLang="ja-JP" sz="1600" dirty="0" smtClean="0"/>
              <a:t>7</a:t>
            </a:r>
            <a:r>
              <a:rPr kumimoji="1" lang="en-US" altLang="ja-JP" sz="1600" dirty="0" smtClean="0"/>
              <a:t>&gt;</a:t>
            </a:r>
            <a:endParaRPr kumimoji="1" lang="ja-JP" altLang="en-US" sz="1600" dirty="0"/>
          </a:p>
        </p:txBody>
      </p:sp>
      <p:sp>
        <p:nvSpPr>
          <p:cNvPr id="32" name="フリーフォーム 31"/>
          <p:cNvSpPr/>
          <p:nvPr/>
        </p:nvSpPr>
        <p:spPr>
          <a:xfrm>
            <a:off x="4509830" y="4228908"/>
            <a:ext cx="552927" cy="311888"/>
          </a:xfrm>
          <a:custGeom>
            <a:avLst/>
            <a:gdLst>
              <a:gd name="connsiteX0" fmla="*/ 552927 w 552927"/>
              <a:gd name="connsiteY0" fmla="*/ 0 h 311888"/>
              <a:gd name="connsiteX1" fmla="*/ 34 w 552927"/>
              <a:gd name="connsiteY1" fmla="*/ 120502 h 311888"/>
              <a:gd name="connsiteX2" fmla="*/ 531662 w 552927"/>
              <a:gd name="connsiteY2" fmla="*/ 311888 h 311888"/>
            </a:gdLst>
            <a:ahLst/>
            <a:cxnLst>
              <a:cxn ang="0">
                <a:pos x="connsiteX0" y="connsiteY0"/>
              </a:cxn>
              <a:cxn ang="0">
                <a:pos x="connsiteX1" y="connsiteY1"/>
              </a:cxn>
              <a:cxn ang="0">
                <a:pos x="connsiteX2" y="connsiteY2"/>
              </a:cxn>
            </a:cxnLst>
            <a:rect l="l" t="t" r="r" b="b"/>
            <a:pathLst>
              <a:path w="552927" h="311888">
                <a:moveTo>
                  <a:pt x="552927" y="0"/>
                </a:moveTo>
                <a:cubicBezTo>
                  <a:pt x="278252" y="34260"/>
                  <a:pt x="3578" y="68521"/>
                  <a:pt x="34" y="120502"/>
                </a:cubicBezTo>
                <a:cubicBezTo>
                  <a:pt x="-3510" y="172483"/>
                  <a:pt x="264076" y="242185"/>
                  <a:pt x="531662" y="311888"/>
                </a:cubicBezTo>
              </a:path>
            </a:pathLst>
          </a:custGeom>
          <a:ln w="12700">
            <a:solidFill>
              <a:schemeClr val="tx1"/>
            </a:solidFill>
            <a:tailEnd type="arrow" w="lg"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33" name="フリーフォーム 32"/>
          <p:cNvSpPr/>
          <p:nvPr/>
        </p:nvSpPr>
        <p:spPr>
          <a:xfrm>
            <a:off x="4499992" y="3580836"/>
            <a:ext cx="552927" cy="311888"/>
          </a:xfrm>
          <a:custGeom>
            <a:avLst/>
            <a:gdLst>
              <a:gd name="connsiteX0" fmla="*/ 552927 w 552927"/>
              <a:gd name="connsiteY0" fmla="*/ 0 h 311888"/>
              <a:gd name="connsiteX1" fmla="*/ 34 w 552927"/>
              <a:gd name="connsiteY1" fmla="*/ 120502 h 311888"/>
              <a:gd name="connsiteX2" fmla="*/ 531662 w 552927"/>
              <a:gd name="connsiteY2" fmla="*/ 311888 h 311888"/>
            </a:gdLst>
            <a:ahLst/>
            <a:cxnLst>
              <a:cxn ang="0">
                <a:pos x="connsiteX0" y="connsiteY0"/>
              </a:cxn>
              <a:cxn ang="0">
                <a:pos x="connsiteX1" y="connsiteY1"/>
              </a:cxn>
              <a:cxn ang="0">
                <a:pos x="connsiteX2" y="connsiteY2"/>
              </a:cxn>
            </a:cxnLst>
            <a:rect l="l" t="t" r="r" b="b"/>
            <a:pathLst>
              <a:path w="552927" h="311888">
                <a:moveTo>
                  <a:pt x="552927" y="0"/>
                </a:moveTo>
                <a:cubicBezTo>
                  <a:pt x="278252" y="34260"/>
                  <a:pt x="3578" y="68521"/>
                  <a:pt x="34" y="120502"/>
                </a:cubicBezTo>
                <a:cubicBezTo>
                  <a:pt x="-3510" y="172483"/>
                  <a:pt x="264076" y="242185"/>
                  <a:pt x="531662" y="311888"/>
                </a:cubicBezTo>
              </a:path>
            </a:pathLst>
          </a:custGeom>
          <a:ln w="12700">
            <a:solidFill>
              <a:schemeClr val="tx1"/>
            </a:solidFill>
            <a:tailEnd type="arrow" w="lg"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37" name="フリーフォーム 36"/>
          <p:cNvSpPr/>
          <p:nvPr/>
        </p:nvSpPr>
        <p:spPr>
          <a:xfrm>
            <a:off x="4509925" y="2280108"/>
            <a:ext cx="534373" cy="1441094"/>
          </a:xfrm>
          <a:custGeom>
            <a:avLst/>
            <a:gdLst>
              <a:gd name="connsiteX0" fmla="*/ 534373 w 534373"/>
              <a:gd name="connsiteY0" fmla="*/ 0 h 1441094"/>
              <a:gd name="connsiteX1" fmla="*/ 363 w 534373"/>
              <a:gd name="connsiteY1" fmla="*/ 636422 h 1441094"/>
              <a:gd name="connsiteX2" fmla="*/ 468536 w 534373"/>
              <a:gd name="connsiteY2" fmla="*/ 1441094 h 1441094"/>
            </a:gdLst>
            <a:ahLst/>
            <a:cxnLst>
              <a:cxn ang="0">
                <a:pos x="connsiteX0" y="connsiteY0"/>
              </a:cxn>
              <a:cxn ang="0">
                <a:pos x="connsiteX1" y="connsiteY1"/>
              </a:cxn>
              <a:cxn ang="0">
                <a:pos x="connsiteX2" y="connsiteY2"/>
              </a:cxn>
            </a:cxnLst>
            <a:rect l="l" t="t" r="r" b="b"/>
            <a:pathLst>
              <a:path w="534373" h="1441094">
                <a:moveTo>
                  <a:pt x="534373" y="0"/>
                </a:moveTo>
                <a:cubicBezTo>
                  <a:pt x="272854" y="198120"/>
                  <a:pt x="11336" y="396240"/>
                  <a:pt x="363" y="636422"/>
                </a:cubicBezTo>
                <a:cubicBezTo>
                  <a:pt x="-10610" y="876604"/>
                  <a:pt x="228963" y="1158849"/>
                  <a:pt x="468536" y="1441094"/>
                </a:cubicBezTo>
              </a:path>
            </a:pathLst>
          </a:custGeom>
          <a:ln w="12700">
            <a:solidFill>
              <a:schemeClr val="tx1"/>
            </a:solidFill>
            <a:tailEnd type="arrow" w="lg" len="med"/>
          </a:ln>
        </p:spPr>
        <p:txBody>
          <a:bodyPr vert="horz" wrap="none" lIns="91440" tIns="45720" rIns="91440" bIns="45720" numCol="1" rtlCol="0" anchor="ctr"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1"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38" name="フリーフォーム 37"/>
          <p:cNvSpPr/>
          <p:nvPr/>
        </p:nvSpPr>
        <p:spPr>
          <a:xfrm>
            <a:off x="4510004" y="2923846"/>
            <a:ext cx="534294" cy="855878"/>
          </a:xfrm>
          <a:custGeom>
            <a:avLst/>
            <a:gdLst>
              <a:gd name="connsiteX0" fmla="*/ 534294 w 534294"/>
              <a:gd name="connsiteY0" fmla="*/ 0 h 855878"/>
              <a:gd name="connsiteX1" fmla="*/ 284 w 534294"/>
              <a:gd name="connsiteY1" fmla="*/ 343814 h 855878"/>
              <a:gd name="connsiteX2" fmla="*/ 475772 w 534294"/>
              <a:gd name="connsiteY2" fmla="*/ 855878 h 855878"/>
            </a:gdLst>
            <a:ahLst/>
            <a:cxnLst>
              <a:cxn ang="0">
                <a:pos x="connsiteX0" y="connsiteY0"/>
              </a:cxn>
              <a:cxn ang="0">
                <a:pos x="connsiteX1" y="connsiteY1"/>
              </a:cxn>
              <a:cxn ang="0">
                <a:pos x="connsiteX2" y="connsiteY2"/>
              </a:cxn>
            </a:cxnLst>
            <a:rect l="l" t="t" r="r" b="b"/>
            <a:pathLst>
              <a:path w="534294" h="855878">
                <a:moveTo>
                  <a:pt x="534294" y="0"/>
                </a:moveTo>
                <a:cubicBezTo>
                  <a:pt x="272166" y="100584"/>
                  <a:pt x="10038" y="201168"/>
                  <a:pt x="284" y="343814"/>
                </a:cubicBezTo>
                <a:cubicBezTo>
                  <a:pt x="-9470" y="486460"/>
                  <a:pt x="233151" y="671169"/>
                  <a:pt x="475772" y="855878"/>
                </a:cubicBezTo>
              </a:path>
            </a:pathLst>
          </a:custGeom>
          <a:ln w="12700">
            <a:solidFill>
              <a:schemeClr val="tx1"/>
            </a:solidFill>
            <a:tailEnd type="arrow" w="lg" len="med"/>
          </a:ln>
        </p:spPr>
        <p:txBody>
          <a:bodyPr vert="horz" wrap="none" lIns="91440" tIns="45720" rIns="91440" bIns="45720" numCol="1" rtlCol="0" anchor="ctr"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1"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42" name="正方形/長方形 41"/>
          <p:cNvSpPr/>
          <p:nvPr/>
        </p:nvSpPr>
        <p:spPr>
          <a:xfrm>
            <a:off x="6814508" y="3150284"/>
            <a:ext cx="571504" cy="35719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3" name="テキスト ボックス 42"/>
          <p:cNvSpPr txBox="1"/>
          <p:nvPr/>
        </p:nvSpPr>
        <p:spPr>
          <a:xfrm>
            <a:off x="6786811" y="3168920"/>
            <a:ext cx="665509" cy="338554"/>
          </a:xfrm>
          <a:prstGeom prst="rect">
            <a:avLst/>
          </a:prstGeom>
          <a:noFill/>
        </p:spPr>
        <p:txBody>
          <a:bodyPr wrap="square" rtlCol="0">
            <a:spAutoFit/>
          </a:bodyPr>
          <a:lstStyle/>
          <a:p>
            <a:pPr algn="ctr"/>
            <a:r>
              <a:rPr kumimoji="1" lang="en-US" altLang="ja-JP" sz="1600" dirty="0" smtClean="0"/>
              <a:t>&lt;16&gt;</a:t>
            </a:r>
            <a:endParaRPr kumimoji="1" lang="ja-JP" altLang="en-US" sz="1600" dirty="0"/>
          </a:p>
        </p:txBody>
      </p:sp>
      <p:sp>
        <p:nvSpPr>
          <p:cNvPr id="44" name="正方形/長方形 43"/>
          <p:cNvSpPr/>
          <p:nvPr/>
        </p:nvSpPr>
        <p:spPr>
          <a:xfrm>
            <a:off x="6809948" y="3795506"/>
            <a:ext cx="571504" cy="35719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5" name="テキスト ボックス 44"/>
          <p:cNvSpPr txBox="1"/>
          <p:nvPr/>
        </p:nvSpPr>
        <p:spPr>
          <a:xfrm>
            <a:off x="6786811" y="3814142"/>
            <a:ext cx="665509" cy="338554"/>
          </a:xfrm>
          <a:prstGeom prst="rect">
            <a:avLst/>
          </a:prstGeom>
          <a:noFill/>
        </p:spPr>
        <p:txBody>
          <a:bodyPr wrap="square" rtlCol="0">
            <a:spAutoFit/>
          </a:bodyPr>
          <a:lstStyle/>
          <a:p>
            <a:r>
              <a:rPr kumimoji="1" lang="en-US" altLang="ja-JP" sz="1600" dirty="0" smtClean="0"/>
              <a:t>&lt;17&gt;</a:t>
            </a:r>
            <a:endParaRPr kumimoji="1" lang="ja-JP" altLang="en-US" sz="1600" dirty="0"/>
          </a:p>
        </p:txBody>
      </p:sp>
      <p:sp>
        <p:nvSpPr>
          <p:cNvPr id="60" name="円/楕円 59"/>
          <p:cNvSpPr/>
          <p:nvPr/>
        </p:nvSpPr>
        <p:spPr bwMode="auto">
          <a:xfrm>
            <a:off x="6089868" y="1782702"/>
            <a:ext cx="642372" cy="428628"/>
          </a:xfrm>
          <a:prstGeom prst="ellipse">
            <a:avLst/>
          </a:prstGeom>
          <a:solidFill>
            <a:schemeClr val="bg1"/>
          </a:solidFill>
          <a:ln w="1905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1"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61" name="テキスト ボックス 60"/>
          <p:cNvSpPr txBox="1"/>
          <p:nvPr/>
        </p:nvSpPr>
        <p:spPr>
          <a:xfrm>
            <a:off x="6089868" y="1827739"/>
            <a:ext cx="642372" cy="338554"/>
          </a:xfrm>
          <a:prstGeom prst="rect">
            <a:avLst/>
          </a:prstGeom>
          <a:noFill/>
        </p:spPr>
        <p:txBody>
          <a:bodyPr wrap="square" rtlCol="0">
            <a:spAutoFit/>
          </a:bodyPr>
          <a:lstStyle/>
          <a:p>
            <a:pPr algn="ctr"/>
            <a:r>
              <a:rPr kumimoji="1" lang="en-US" altLang="ja-JP" sz="1600" dirty="0" smtClean="0"/>
              <a:t>a</a:t>
            </a:r>
            <a:endParaRPr kumimoji="1" lang="ja-JP" altLang="en-US" sz="1600" dirty="0"/>
          </a:p>
        </p:txBody>
      </p:sp>
      <p:sp>
        <p:nvSpPr>
          <p:cNvPr id="62" name="円/楕円 61"/>
          <p:cNvSpPr/>
          <p:nvPr/>
        </p:nvSpPr>
        <p:spPr bwMode="auto">
          <a:xfrm>
            <a:off x="6809948" y="1779282"/>
            <a:ext cx="642372" cy="428628"/>
          </a:xfrm>
          <a:prstGeom prst="ellipse">
            <a:avLst/>
          </a:prstGeom>
          <a:solidFill>
            <a:schemeClr val="bg1"/>
          </a:solidFill>
          <a:ln w="1905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1"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63" name="テキスト ボックス 62"/>
          <p:cNvSpPr txBox="1"/>
          <p:nvPr/>
        </p:nvSpPr>
        <p:spPr>
          <a:xfrm>
            <a:off x="6809948" y="1824319"/>
            <a:ext cx="642372" cy="338554"/>
          </a:xfrm>
          <a:prstGeom prst="rect">
            <a:avLst/>
          </a:prstGeom>
          <a:noFill/>
        </p:spPr>
        <p:txBody>
          <a:bodyPr wrap="square" rtlCol="0">
            <a:spAutoFit/>
          </a:bodyPr>
          <a:lstStyle/>
          <a:p>
            <a:pPr algn="ctr"/>
            <a:r>
              <a:rPr lang="en-US" altLang="ja-JP" sz="1600" dirty="0"/>
              <a:t>b</a:t>
            </a:r>
            <a:endParaRPr kumimoji="1" lang="ja-JP" altLang="en-US" sz="1600" dirty="0"/>
          </a:p>
        </p:txBody>
      </p:sp>
      <p:cxnSp>
        <p:nvCxnSpPr>
          <p:cNvPr id="65" name="直線矢印コネクタ 64"/>
          <p:cNvCxnSpPr/>
          <p:nvPr/>
        </p:nvCxnSpPr>
        <p:spPr bwMode="auto">
          <a:xfrm>
            <a:off x="6510347" y="2280108"/>
            <a:ext cx="379492" cy="847047"/>
          </a:xfrm>
          <a:prstGeom prst="straightConnector1">
            <a:avLst/>
          </a:prstGeom>
          <a:solidFill>
            <a:schemeClr val="accent1"/>
          </a:solidFill>
          <a:ln w="12700" cap="flat" cmpd="sng" algn="ctr">
            <a:solidFill>
              <a:schemeClr val="tx1"/>
            </a:solidFill>
            <a:prstDash val="solid"/>
            <a:round/>
            <a:headEnd type="none" w="med" len="med"/>
            <a:tailEnd type="arrow" w="lg" len="med"/>
          </a:ln>
          <a:effectLst/>
        </p:spPr>
      </p:cxnSp>
      <p:cxnSp>
        <p:nvCxnSpPr>
          <p:cNvPr id="68" name="直線矢印コネクタ 67"/>
          <p:cNvCxnSpPr/>
          <p:nvPr/>
        </p:nvCxnSpPr>
        <p:spPr bwMode="auto">
          <a:xfrm flipH="1">
            <a:off x="7031987" y="2283338"/>
            <a:ext cx="99147" cy="825917"/>
          </a:xfrm>
          <a:prstGeom prst="straightConnector1">
            <a:avLst/>
          </a:prstGeom>
          <a:solidFill>
            <a:schemeClr val="accent1"/>
          </a:solidFill>
          <a:ln w="12700" cap="flat" cmpd="sng" algn="ctr">
            <a:solidFill>
              <a:schemeClr val="tx1"/>
            </a:solidFill>
            <a:prstDash val="solid"/>
            <a:round/>
            <a:headEnd type="none" w="med" len="med"/>
            <a:tailEnd type="arrow" w="lg" len="med"/>
          </a:ln>
          <a:effectLst/>
        </p:spPr>
      </p:cxnSp>
      <p:sp>
        <p:nvSpPr>
          <p:cNvPr id="72" name="正方形/長方形 71"/>
          <p:cNvSpPr/>
          <p:nvPr/>
        </p:nvSpPr>
        <p:spPr bwMode="auto">
          <a:xfrm>
            <a:off x="4427984" y="1666063"/>
            <a:ext cx="1368152" cy="3419122"/>
          </a:xfrm>
          <a:prstGeom prst="rect">
            <a:avLst/>
          </a:prstGeom>
          <a:noFill/>
          <a:ln w="12700" cap="flat" cmpd="sng" algn="ctr">
            <a:solidFill>
              <a:schemeClr val="tx1"/>
            </a:solidFill>
            <a:prstDash val="sysDash"/>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1"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73" name="正方形/長方形 72"/>
          <p:cNvSpPr/>
          <p:nvPr/>
        </p:nvSpPr>
        <p:spPr bwMode="auto">
          <a:xfrm>
            <a:off x="6012160" y="1666063"/>
            <a:ext cx="1512168" cy="2627033"/>
          </a:xfrm>
          <a:prstGeom prst="rect">
            <a:avLst/>
          </a:prstGeom>
          <a:noFill/>
          <a:ln w="12700" cap="flat" cmpd="sng" algn="ctr">
            <a:solidFill>
              <a:schemeClr val="tx1"/>
            </a:solidFill>
            <a:prstDash val="sysDash"/>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1"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69" name="正方形/長方形 68"/>
          <p:cNvSpPr/>
          <p:nvPr/>
        </p:nvSpPr>
        <p:spPr>
          <a:xfrm>
            <a:off x="7816920" y="3210126"/>
            <a:ext cx="571504" cy="35719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0" name="テキスト ボックス 69"/>
          <p:cNvSpPr txBox="1"/>
          <p:nvPr/>
        </p:nvSpPr>
        <p:spPr>
          <a:xfrm>
            <a:off x="7740352" y="3228762"/>
            <a:ext cx="711340" cy="338554"/>
          </a:xfrm>
          <a:prstGeom prst="rect">
            <a:avLst/>
          </a:prstGeom>
          <a:noFill/>
        </p:spPr>
        <p:txBody>
          <a:bodyPr wrap="square" rtlCol="0">
            <a:spAutoFit/>
          </a:bodyPr>
          <a:lstStyle/>
          <a:p>
            <a:pPr algn="ctr"/>
            <a:r>
              <a:rPr kumimoji="1" lang="en-US" altLang="ja-JP" sz="1600" dirty="0" smtClean="0"/>
              <a:t>&lt;10&gt;</a:t>
            </a:r>
            <a:endParaRPr kumimoji="1" lang="ja-JP" altLang="en-US" sz="1600" dirty="0"/>
          </a:p>
        </p:txBody>
      </p:sp>
      <p:sp>
        <p:nvSpPr>
          <p:cNvPr id="71" name="正方形/長方形 70"/>
          <p:cNvSpPr/>
          <p:nvPr/>
        </p:nvSpPr>
        <p:spPr>
          <a:xfrm>
            <a:off x="7816920" y="3858198"/>
            <a:ext cx="571504" cy="35719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4" name="テキスト ボックス 73"/>
          <p:cNvSpPr txBox="1"/>
          <p:nvPr/>
        </p:nvSpPr>
        <p:spPr>
          <a:xfrm>
            <a:off x="7740352" y="3876834"/>
            <a:ext cx="714380" cy="338554"/>
          </a:xfrm>
          <a:prstGeom prst="rect">
            <a:avLst/>
          </a:prstGeom>
          <a:noFill/>
        </p:spPr>
        <p:txBody>
          <a:bodyPr wrap="square" rtlCol="0">
            <a:spAutoFit/>
          </a:bodyPr>
          <a:lstStyle/>
          <a:p>
            <a:pPr algn="ctr"/>
            <a:r>
              <a:rPr kumimoji="1" lang="en-US" altLang="ja-JP" sz="1600" dirty="0" smtClean="0"/>
              <a:t>&lt;</a:t>
            </a:r>
            <a:r>
              <a:rPr lang="en-US" altLang="ja-JP" sz="1600" dirty="0" smtClean="0"/>
              <a:t>11</a:t>
            </a:r>
            <a:r>
              <a:rPr kumimoji="1" lang="en-US" altLang="ja-JP" sz="1600" dirty="0" smtClean="0"/>
              <a:t>&gt;</a:t>
            </a:r>
            <a:endParaRPr kumimoji="1" lang="ja-JP" altLang="en-US" sz="1600" dirty="0"/>
          </a:p>
        </p:txBody>
      </p:sp>
      <p:sp>
        <p:nvSpPr>
          <p:cNvPr id="76" name="正方形/長方形 75"/>
          <p:cNvSpPr/>
          <p:nvPr/>
        </p:nvSpPr>
        <p:spPr>
          <a:xfrm>
            <a:off x="7816920" y="4509120"/>
            <a:ext cx="571504" cy="35719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7" name="テキスト ボックス 76"/>
          <p:cNvSpPr txBox="1"/>
          <p:nvPr/>
        </p:nvSpPr>
        <p:spPr>
          <a:xfrm>
            <a:off x="7740352" y="4527756"/>
            <a:ext cx="714380" cy="338554"/>
          </a:xfrm>
          <a:prstGeom prst="rect">
            <a:avLst/>
          </a:prstGeom>
          <a:noFill/>
        </p:spPr>
        <p:txBody>
          <a:bodyPr wrap="square" rtlCol="0">
            <a:spAutoFit/>
          </a:bodyPr>
          <a:lstStyle/>
          <a:p>
            <a:pPr algn="ctr"/>
            <a:r>
              <a:rPr kumimoji="1" lang="en-US" altLang="ja-JP" sz="1600" dirty="0" smtClean="0"/>
              <a:t>&lt;</a:t>
            </a:r>
            <a:r>
              <a:rPr lang="en-US" altLang="ja-JP" sz="1600" dirty="0" smtClean="0"/>
              <a:t>12</a:t>
            </a:r>
            <a:r>
              <a:rPr kumimoji="1" lang="en-US" altLang="ja-JP" sz="1600" dirty="0" smtClean="0"/>
              <a:t>&gt;</a:t>
            </a:r>
            <a:endParaRPr kumimoji="1" lang="ja-JP" altLang="en-US" sz="1600" dirty="0"/>
          </a:p>
        </p:txBody>
      </p:sp>
      <p:sp>
        <p:nvSpPr>
          <p:cNvPr id="78" name="フリーフォーム 77"/>
          <p:cNvSpPr/>
          <p:nvPr/>
        </p:nvSpPr>
        <p:spPr>
          <a:xfrm flipH="1">
            <a:off x="8451692" y="4228908"/>
            <a:ext cx="512795" cy="311888"/>
          </a:xfrm>
          <a:custGeom>
            <a:avLst/>
            <a:gdLst>
              <a:gd name="connsiteX0" fmla="*/ 552927 w 552927"/>
              <a:gd name="connsiteY0" fmla="*/ 0 h 311888"/>
              <a:gd name="connsiteX1" fmla="*/ 34 w 552927"/>
              <a:gd name="connsiteY1" fmla="*/ 120502 h 311888"/>
              <a:gd name="connsiteX2" fmla="*/ 531662 w 552927"/>
              <a:gd name="connsiteY2" fmla="*/ 311888 h 311888"/>
            </a:gdLst>
            <a:ahLst/>
            <a:cxnLst>
              <a:cxn ang="0">
                <a:pos x="connsiteX0" y="connsiteY0"/>
              </a:cxn>
              <a:cxn ang="0">
                <a:pos x="connsiteX1" y="connsiteY1"/>
              </a:cxn>
              <a:cxn ang="0">
                <a:pos x="connsiteX2" y="connsiteY2"/>
              </a:cxn>
            </a:cxnLst>
            <a:rect l="l" t="t" r="r" b="b"/>
            <a:pathLst>
              <a:path w="552927" h="311888">
                <a:moveTo>
                  <a:pt x="552927" y="0"/>
                </a:moveTo>
                <a:cubicBezTo>
                  <a:pt x="278252" y="34260"/>
                  <a:pt x="3578" y="68521"/>
                  <a:pt x="34" y="120502"/>
                </a:cubicBezTo>
                <a:cubicBezTo>
                  <a:pt x="-3510" y="172483"/>
                  <a:pt x="264076" y="242185"/>
                  <a:pt x="531662" y="311888"/>
                </a:cubicBezTo>
              </a:path>
            </a:pathLst>
          </a:custGeom>
          <a:ln w="12700">
            <a:solidFill>
              <a:schemeClr val="tx1"/>
            </a:solidFill>
            <a:tailEnd type="arrow" w="lg"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79" name="フリーフォーム 78"/>
          <p:cNvSpPr/>
          <p:nvPr/>
        </p:nvSpPr>
        <p:spPr>
          <a:xfrm flipH="1">
            <a:off x="8441854" y="3580836"/>
            <a:ext cx="522633" cy="311888"/>
          </a:xfrm>
          <a:custGeom>
            <a:avLst/>
            <a:gdLst>
              <a:gd name="connsiteX0" fmla="*/ 552927 w 552927"/>
              <a:gd name="connsiteY0" fmla="*/ 0 h 311888"/>
              <a:gd name="connsiteX1" fmla="*/ 34 w 552927"/>
              <a:gd name="connsiteY1" fmla="*/ 120502 h 311888"/>
              <a:gd name="connsiteX2" fmla="*/ 531662 w 552927"/>
              <a:gd name="connsiteY2" fmla="*/ 311888 h 311888"/>
            </a:gdLst>
            <a:ahLst/>
            <a:cxnLst>
              <a:cxn ang="0">
                <a:pos x="connsiteX0" y="connsiteY0"/>
              </a:cxn>
              <a:cxn ang="0">
                <a:pos x="connsiteX1" y="connsiteY1"/>
              </a:cxn>
              <a:cxn ang="0">
                <a:pos x="connsiteX2" y="connsiteY2"/>
              </a:cxn>
            </a:cxnLst>
            <a:rect l="l" t="t" r="r" b="b"/>
            <a:pathLst>
              <a:path w="552927" h="311888">
                <a:moveTo>
                  <a:pt x="552927" y="0"/>
                </a:moveTo>
                <a:cubicBezTo>
                  <a:pt x="278252" y="34260"/>
                  <a:pt x="3578" y="68521"/>
                  <a:pt x="34" y="120502"/>
                </a:cubicBezTo>
                <a:cubicBezTo>
                  <a:pt x="-3510" y="172483"/>
                  <a:pt x="264076" y="242185"/>
                  <a:pt x="531662" y="311888"/>
                </a:cubicBezTo>
              </a:path>
            </a:pathLst>
          </a:custGeom>
          <a:ln w="12700">
            <a:solidFill>
              <a:schemeClr val="tx1"/>
            </a:solidFill>
            <a:tailEnd type="arrow" w="lg"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80" name="フリーフォーム 79"/>
          <p:cNvSpPr/>
          <p:nvPr/>
        </p:nvSpPr>
        <p:spPr>
          <a:xfrm flipH="1">
            <a:off x="8428674" y="2280108"/>
            <a:ext cx="535814" cy="1441094"/>
          </a:xfrm>
          <a:custGeom>
            <a:avLst/>
            <a:gdLst>
              <a:gd name="connsiteX0" fmla="*/ 534373 w 534373"/>
              <a:gd name="connsiteY0" fmla="*/ 0 h 1441094"/>
              <a:gd name="connsiteX1" fmla="*/ 363 w 534373"/>
              <a:gd name="connsiteY1" fmla="*/ 636422 h 1441094"/>
              <a:gd name="connsiteX2" fmla="*/ 468536 w 534373"/>
              <a:gd name="connsiteY2" fmla="*/ 1441094 h 1441094"/>
            </a:gdLst>
            <a:ahLst/>
            <a:cxnLst>
              <a:cxn ang="0">
                <a:pos x="connsiteX0" y="connsiteY0"/>
              </a:cxn>
              <a:cxn ang="0">
                <a:pos x="connsiteX1" y="connsiteY1"/>
              </a:cxn>
              <a:cxn ang="0">
                <a:pos x="connsiteX2" y="connsiteY2"/>
              </a:cxn>
            </a:cxnLst>
            <a:rect l="l" t="t" r="r" b="b"/>
            <a:pathLst>
              <a:path w="534373" h="1441094">
                <a:moveTo>
                  <a:pt x="534373" y="0"/>
                </a:moveTo>
                <a:cubicBezTo>
                  <a:pt x="272854" y="198120"/>
                  <a:pt x="11336" y="396240"/>
                  <a:pt x="363" y="636422"/>
                </a:cubicBezTo>
                <a:cubicBezTo>
                  <a:pt x="-10610" y="876604"/>
                  <a:pt x="228963" y="1158849"/>
                  <a:pt x="468536" y="1441094"/>
                </a:cubicBezTo>
              </a:path>
            </a:pathLst>
          </a:custGeom>
          <a:ln w="12700">
            <a:solidFill>
              <a:schemeClr val="tx1"/>
            </a:solidFill>
            <a:tailEnd type="arrow" w="lg" len="med"/>
          </a:ln>
        </p:spPr>
        <p:txBody>
          <a:bodyPr vert="horz" wrap="none" lIns="91440" tIns="45720" rIns="91440" bIns="45720" numCol="1" rtlCol="0" anchor="ctr"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1"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81" name="フリーフォーム 80"/>
          <p:cNvSpPr/>
          <p:nvPr/>
        </p:nvSpPr>
        <p:spPr>
          <a:xfrm flipH="1">
            <a:off x="8428674" y="2923846"/>
            <a:ext cx="535814" cy="855878"/>
          </a:xfrm>
          <a:custGeom>
            <a:avLst/>
            <a:gdLst>
              <a:gd name="connsiteX0" fmla="*/ 534294 w 534294"/>
              <a:gd name="connsiteY0" fmla="*/ 0 h 855878"/>
              <a:gd name="connsiteX1" fmla="*/ 284 w 534294"/>
              <a:gd name="connsiteY1" fmla="*/ 343814 h 855878"/>
              <a:gd name="connsiteX2" fmla="*/ 475772 w 534294"/>
              <a:gd name="connsiteY2" fmla="*/ 855878 h 855878"/>
            </a:gdLst>
            <a:ahLst/>
            <a:cxnLst>
              <a:cxn ang="0">
                <a:pos x="connsiteX0" y="connsiteY0"/>
              </a:cxn>
              <a:cxn ang="0">
                <a:pos x="connsiteX1" y="connsiteY1"/>
              </a:cxn>
              <a:cxn ang="0">
                <a:pos x="connsiteX2" y="connsiteY2"/>
              </a:cxn>
            </a:cxnLst>
            <a:rect l="l" t="t" r="r" b="b"/>
            <a:pathLst>
              <a:path w="534294" h="855878">
                <a:moveTo>
                  <a:pt x="534294" y="0"/>
                </a:moveTo>
                <a:cubicBezTo>
                  <a:pt x="272166" y="100584"/>
                  <a:pt x="10038" y="201168"/>
                  <a:pt x="284" y="343814"/>
                </a:cubicBezTo>
                <a:cubicBezTo>
                  <a:pt x="-9470" y="486460"/>
                  <a:pt x="233151" y="671169"/>
                  <a:pt x="475772" y="855878"/>
                </a:cubicBezTo>
              </a:path>
            </a:pathLst>
          </a:custGeom>
          <a:ln w="12700">
            <a:solidFill>
              <a:schemeClr val="tx1"/>
            </a:solidFill>
            <a:tailEnd type="arrow" w="lg" len="med"/>
          </a:ln>
        </p:spPr>
        <p:txBody>
          <a:bodyPr vert="horz" wrap="none" lIns="91440" tIns="45720" rIns="91440" bIns="45720" numCol="1" rtlCol="0" anchor="ctr"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1"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82" name="正方形/長方形 81"/>
          <p:cNvSpPr/>
          <p:nvPr/>
        </p:nvSpPr>
        <p:spPr bwMode="auto">
          <a:xfrm>
            <a:off x="7740352" y="1666062"/>
            <a:ext cx="1368152" cy="3419122"/>
          </a:xfrm>
          <a:prstGeom prst="rect">
            <a:avLst/>
          </a:prstGeom>
          <a:noFill/>
          <a:ln w="12700" cap="flat" cmpd="sng" algn="ctr">
            <a:solidFill>
              <a:schemeClr val="tx1"/>
            </a:solidFill>
            <a:prstDash val="sysDash"/>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1"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83" name="円/楕円 82"/>
          <p:cNvSpPr/>
          <p:nvPr/>
        </p:nvSpPr>
        <p:spPr bwMode="auto">
          <a:xfrm>
            <a:off x="7818060" y="2568324"/>
            <a:ext cx="642372" cy="428628"/>
          </a:xfrm>
          <a:prstGeom prst="ellipse">
            <a:avLst/>
          </a:prstGeom>
          <a:solidFill>
            <a:schemeClr val="bg1"/>
          </a:solidFill>
          <a:ln w="1905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1"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84" name="テキスト ボックス 83"/>
          <p:cNvSpPr txBox="1"/>
          <p:nvPr/>
        </p:nvSpPr>
        <p:spPr>
          <a:xfrm>
            <a:off x="7818060" y="2613361"/>
            <a:ext cx="642372" cy="338554"/>
          </a:xfrm>
          <a:prstGeom prst="rect">
            <a:avLst/>
          </a:prstGeom>
          <a:noFill/>
        </p:spPr>
        <p:txBody>
          <a:bodyPr wrap="square" rtlCol="0">
            <a:spAutoFit/>
          </a:bodyPr>
          <a:lstStyle/>
          <a:p>
            <a:pPr algn="ctr"/>
            <a:r>
              <a:rPr lang="en-US" altLang="ja-JP" sz="1600" dirty="0"/>
              <a:t>x</a:t>
            </a:r>
            <a:endParaRPr kumimoji="1" lang="ja-JP" altLang="en-US" sz="1600" dirty="0"/>
          </a:p>
        </p:txBody>
      </p:sp>
      <p:sp>
        <p:nvSpPr>
          <p:cNvPr id="85" name="円/楕円 84"/>
          <p:cNvSpPr/>
          <p:nvPr/>
        </p:nvSpPr>
        <p:spPr bwMode="auto">
          <a:xfrm>
            <a:off x="7818060" y="1916832"/>
            <a:ext cx="642372" cy="428628"/>
          </a:xfrm>
          <a:prstGeom prst="ellipse">
            <a:avLst/>
          </a:prstGeom>
          <a:solidFill>
            <a:schemeClr val="bg1"/>
          </a:solidFill>
          <a:ln w="1905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1"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86" name="テキスト ボックス 85"/>
          <p:cNvSpPr txBox="1"/>
          <p:nvPr/>
        </p:nvSpPr>
        <p:spPr>
          <a:xfrm>
            <a:off x="7818060" y="1961869"/>
            <a:ext cx="642372" cy="338554"/>
          </a:xfrm>
          <a:prstGeom prst="rect">
            <a:avLst/>
          </a:prstGeom>
          <a:noFill/>
        </p:spPr>
        <p:txBody>
          <a:bodyPr wrap="square" rtlCol="0">
            <a:spAutoFit/>
          </a:bodyPr>
          <a:lstStyle/>
          <a:p>
            <a:pPr algn="ctr"/>
            <a:r>
              <a:rPr lang="en-US" altLang="ja-JP" sz="1600" dirty="0"/>
              <a:t>y</a:t>
            </a:r>
            <a:endParaRPr kumimoji="1" lang="ja-JP" altLang="en-US" sz="1600" dirty="0"/>
          </a:p>
        </p:txBody>
      </p:sp>
      <p:cxnSp>
        <p:nvCxnSpPr>
          <p:cNvPr id="26" name="直線矢印コネクタ 25"/>
          <p:cNvCxnSpPr>
            <a:endCxn id="43" idx="1"/>
          </p:cNvCxnSpPr>
          <p:nvPr/>
        </p:nvCxnSpPr>
        <p:spPr bwMode="auto">
          <a:xfrm>
            <a:off x="5691708" y="2919244"/>
            <a:ext cx="1095103" cy="418953"/>
          </a:xfrm>
          <a:prstGeom prst="straightConnector1">
            <a:avLst/>
          </a:prstGeom>
          <a:solidFill>
            <a:schemeClr val="accent1"/>
          </a:solidFill>
          <a:ln w="38100" cap="flat" cmpd="sng" algn="ctr">
            <a:solidFill>
              <a:schemeClr val="tx1"/>
            </a:solidFill>
            <a:prstDash val="solid"/>
            <a:round/>
            <a:headEnd type="none" w="med" len="med"/>
            <a:tailEnd type="arrow" w="lg" len="med"/>
          </a:ln>
          <a:effectLst/>
        </p:spPr>
      </p:cxnSp>
      <p:cxnSp>
        <p:nvCxnSpPr>
          <p:cNvPr id="87" name="直線矢印コネクタ 86"/>
          <p:cNvCxnSpPr/>
          <p:nvPr/>
        </p:nvCxnSpPr>
        <p:spPr bwMode="auto">
          <a:xfrm>
            <a:off x="5691708" y="2286547"/>
            <a:ext cx="1095103" cy="882373"/>
          </a:xfrm>
          <a:prstGeom prst="straightConnector1">
            <a:avLst/>
          </a:prstGeom>
          <a:solidFill>
            <a:schemeClr val="accent1"/>
          </a:solidFill>
          <a:ln w="38100" cap="flat" cmpd="sng" algn="ctr">
            <a:solidFill>
              <a:schemeClr val="tx1"/>
            </a:solidFill>
            <a:prstDash val="solid"/>
            <a:round/>
            <a:headEnd type="none" w="med" len="med"/>
            <a:tailEnd type="arrow" w="lg" len="med"/>
          </a:ln>
          <a:effectLst/>
        </p:spPr>
      </p:cxnSp>
      <p:cxnSp>
        <p:nvCxnSpPr>
          <p:cNvPr id="88" name="直線矢印コネクタ 87"/>
          <p:cNvCxnSpPr/>
          <p:nvPr/>
        </p:nvCxnSpPr>
        <p:spPr bwMode="auto">
          <a:xfrm flipH="1">
            <a:off x="5691708" y="3580836"/>
            <a:ext cx="1095103" cy="946920"/>
          </a:xfrm>
          <a:prstGeom prst="straightConnector1">
            <a:avLst/>
          </a:prstGeom>
          <a:solidFill>
            <a:schemeClr val="accent1"/>
          </a:solidFill>
          <a:ln w="38100" cap="flat" cmpd="sng" algn="ctr">
            <a:solidFill>
              <a:schemeClr val="tx1"/>
            </a:solidFill>
            <a:prstDash val="solid"/>
            <a:round/>
            <a:headEnd type="none" w="med" len="med"/>
            <a:tailEnd type="arrow" w="lg" len="med"/>
          </a:ln>
          <a:effectLst/>
        </p:spPr>
      </p:cxnSp>
      <p:cxnSp>
        <p:nvCxnSpPr>
          <p:cNvPr id="89" name="直線矢印コネクタ 88"/>
          <p:cNvCxnSpPr/>
          <p:nvPr/>
        </p:nvCxnSpPr>
        <p:spPr bwMode="auto">
          <a:xfrm flipH="1">
            <a:off x="7443200" y="2345460"/>
            <a:ext cx="500066" cy="763795"/>
          </a:xfrm>
          <a:prstGeom prst="straightConnector1">
            <a:avLst/>
          </a:prstGeom>
          <a:solidFill>
            <a:schemeClr val="accent1"/>
          </a:solidFill>
          <a:ln w="38100" cap="flat" cmpd="sng" algn="ctr">
            <a:solidFill>
              <a:schemeClr val="tx1"/>
            </a:solidFill>
            <a:prstDash val="solid"/>
            <a:round/>
            <a:headEnd type="none" w="med" len="med"/>
            <a:tailEnd type="arrow" w="lg" len="med"/>
          </a:ln>
          <a:effectLst/>
        </p:spPr>
      </p:cxnSp>
      <p:cxnSp>
        <p:nvCxnSpPr>
          <p:cNvPr id="90" name="直線矢印コネクタ 89"/>
          <p:cNvCxnSpPr/>
          <p:nvPr/>
        </p:nvCxnSpPr>
        <p:spPr bwMode="auto">
          <a:xfrm flipH="1">
            <a:off x="7441428" y="2996952"/>
            <a:ext cx="442940" cy="304189"/>
          </a:xfrm>
          <a:prstGeom prst="straightConnector1">
            <a:avLst/>
          </a:prstGeom>
          <a:solidFill>
            <a:schemeClr val="accent1"/>
          </a:solidFill>
          <a:ln w="38100" cap="flat" cmpd="sng" algn="ctr">
            <a:solidFill>
              <a:schemeClr val="tx1"/>
            </a:solidFill>
            <a:prstDash val="solid"/>
            <a:round/>
            <a:headEnd type="none" w="med" len="med"/>
            <a:tailEnd type="arrow" w="lg" len="med"/>
          </a:ln>
          <a:effectLst/>
        </p:spPr>
      </p:cxnSp>
      <p:cxnSp>
        <p:nvCxnSpPr>
          <p:cNvPr id="93" name="直線矢印コネクタ 92"/>
          <p:cNvCxnSpPr/>
          <p:nvPr/>
        </p:nvCxnSpPr>
        <p:spPr bwMode="auto">
          <a:xfrm>
            <a:off x="7452321" y="3507474"/>
            <a:ext cx="364599" cy="929638"/>
          </a:xfrm>
          <a:prstGeom prst="straightConnector1">
            <a:avLst/>
          </a:prstGeom>
          <a:solidFill>
            <a:schemeClr val="accent1"/>
          </a:solidFill>
          <a:ln w="38100" cap="flat" cmpd="sng" algn="ctr">
            <a:solidFill>
              <a:schemeClr val="tx1"/>
            </a:solidFill>
            <a:prstDash val="solid"/>
            <a:round/>
            <a:headEnd type="none" w="med" len="med"/>
            <a:tailEnd type="arrow" w="lg" len="med"/>
          </a:ln>
          <a:effectLst/>
        </p:spPr>
      </p:cxnSp>
      <p:sp>
        <p:nvSpPr>
          <p:cNvPr id="53" name="テキスト ボックス 52"/>
          <p:cNvSpPr txBox="1"/>
          <p:nvPr/>
        </p:nvSpPr>
        <p:spPr>
          <a:xfrm>
            <a:off x="4427984" y="1268760"/>
            <a:ext cx="1368152" cy="461665"/>
          </a:xfrm>
          <a:prstGeom prst="rect">
            <a:avLst/>
          </a:prstGeom>
          <a:noFill/>
        </p:spPr>
        <p:txBody>
          <a:bodyPr wrap="square" rtlCol="0">
            <a:spAutoFit/>
          </a:bodyPr>
          <a:lstStyle/>
          <a:p>
            <a:pPr algn="ctr"/>
            <a:r>
              <a:rPr lang="en-US" altLang="ja-JP" dirty="0"/>
              <a:t>s</a:t>
            </a:r>
            <a:r>
              <a:rPr kumimoji="1" lang="en-US" altLang="ja-JP" dirty="0" smtClean="0"/>
              <a:t>ample1</a:t>
            </a:r>
            <a:endParaRPr kumimoji="1" lang="ja-JP" altLang="en-US" dirty="0"/>
          </a:p>
        </p:txBody>
      </p:sp>
      <p:sp>
        <p:nvSpPr>
          <p:cNvPr id="100" name="テキスト ボックス 99"/>
          <p:cNvSpPr txBox="1"/>
          <p:nvPr/>
        </p:nvSpPr>
        <p:spPr>
          <a:xfrm>
            <a:off x="7740352" y="1268760"/>
            <a:ext cx="1368152" cy="461665"/>
          </a:xfrm>
          <a:prstGeom prst="rect">
            <a:avLst/>
          </a:prstGeom>
          <a:noFill/>
        </p:spPr>
        <p:txBody>
          <a:bodyPr wrap="square" rtlCol="0">
            <a:spAutoFit/>
          </a:bodyPr>
          <a:lstStyle/>
          <a:p>
            <a:pPr algn="ctr"/>
            <a:r>
              <a:rPr lang="en-US" altLang="ja-JP" dirty="0" smtClean="0"/>
              <a:t>s</a:t>
            </a:r>
            <a:r>
              <a:rPr kumimoji="1" lang="en-US" altLang="ja-JP" dirty="0" smtClean="0"/>
              <a:t>ample2</a:t>
            </a:r>
            <a:endParaRPr kumimoji="1" lang="ja-JP" altLang="en-US" dirty="0"/>
          </a:p>
        </p:txBody>
      </p:sp>
      <p:sp>
        <p:nvSpPr>
          <p:cNvPr id="101" name="テキスト ボックス 100"/>
          <p:cNvSpPr txBox="1"/>
          <p:nvPr/>
        </p:nvSpPr>
        <p:spPr>
          <a:xfrm>
            <a:off x="6012160" y="1268760"/>
            <a:ext cx="1512168" cy="461665"/>
          </a:xfrm>
          <a:prstGeom prst="rect">
            <a:avLst/>
          </a:prstGeom>
          <a:noFill/>
        </p:spPr>
        <p:txBody>
          <a:bodyPr wrap="square" rtlCol="0">
            <a:spAutoFit/>
          </a:bodyPr>
          <a:lstStyle/>
          <a:p>
            <a:pPr algn="ctr"/>
            <a:r>
              <a:rPr lang="en-US" altLang="ja-JP" dirty="0" smtClean="0"/>
              <a:t>operate</a:t>
            </a:r>
            <a:endParaRPr kumimoji="1" lang="ja-JP" altLang="en-US" dirty="0"/>
          </a:p>
        </p:txBody>
      </p:sp>
      <p:cxnSp>
        <p:nvCxnSpPr>
          <p:cNvPr id="5" name="直線矢印コネクタ 4"/>
          <p:cNvCxnSpPr/>
          <p:nvPr/>
        </p:nvCxnSpPr>
        <p:spPr bwMode="auto">
          <a:xfrm>
            <a:off x="5718428" y="2300423"/>
            <a:ext cx="1049816" cy="868497"/>
          </a:xfrm>
          <a:prstGeom prst="straightConnector1">
            <a:avLst/>
          </a:prstGeom>
          <a:solidFill>
            <a:schemeClr val="accent1"/>
          </a:solidFill>
          <a:ln w="63500" cap="flat" cmpd="sng" algn="ctr">
            <a:solidFill>
              <a:srgbClr val="FF0000"/>
            </a:solidFill>
            <a:prstDash val="solid"/>
            <a:round/>
            <a:headEnd type="none" w="med" len="med"/>
            <a:tailEnd type="arrow" w="lg" len="med"/>
          </a:ln>
          <a:effectLst/>
        </p:spPr>
      </p:cxnSp>
      <p:cxnSp>
        <p:nvCxnSpPr>
          <p:cNvPr id="10" name="直線コネクタ 9"/>
          <p:cNvCxnSpPr/>
          <p:nvPr/>
        </p:nvCxnSpPr>
        <p:spPr bwMode="auto">
          <a:xfrm>
            <a:off x="5076056" y="5683900"/>
            <a:ext cx="0" cy="746800"/>
          </a:xfrm>
          <a:prstGeom prst="line">
            <a:avLst/>
          </a:prstGeom>
          <a:solidFill>
            <a:schemeClr val="accent1"/>
          </a:solidFill>
          <a:ln w="25400" cap="flat" cmpd="sng" algn="ctr">
            <a:solidFill>
              <a:schemeClr val="tx1"/>
            </a:solidFill>
            <a:prstDash val="solid"/>
            <a:round/>
            <a:headEnd type="none" w="med" len="med"/>
            <a:tailEnd type="none" w="med" len="med"/>
          </a:ln>
          <a:effectLst/>
        </p:spPr>
      </p:cxnSp>
      <p:cxnSp>
        <p:nvCxnSpPr>
          <p:cNvPr id="66" name="直線コネクタ 65"/>
          <p:cNvCxnSpPr/>
          <p:nvPr/>
        </p:nvCxnSpPr>
        <p:spPr bwMode="auto">
          <a:xfrm flipH="1">
            <a:off x="5791576" y="5683900"/>
            <a:ext cx="4560" cy="746800"/>
          </a:xfrm>
          <a:prstGeom prst="line">
            <a:avLst/>
          </a:prstGeom>
          <a:solidFill>
            <a:schemeClr val="accent1"/>
          </a:solidFill>
          <a:ln w="25400" cap="flat" cmpd="sng" algn="ctr">
            <a:solidFill>
              <a:schemeClr val="tx1"/>
            </a:solidFill>
            <a:prstDash val="solid"/>
            <a:round/>
            <a:headEnd type="none" w="med" len="med"/>
            <a:tailEnd type="none" w="med" len="med"/>
          </a:ln>
          <a:effectLst/>
        </p:spPr>
      </p:cxnSp>
      <p:cxnSp>
        <p:nvCxnSpPr>
          <p:cNvPr id="67" name="直線コネクタ 66"/>
          <p:cNvCxnSpPr/>
          <p:nvPr/>
        </p:nvCxnSpPr>
        <p:spPr bwMode="auto">
          <a:xfrm flipH="1">
            <a:off x="5080616" y="5683900"/>
            <a:ext cx="715520" cy="0"/>
          </a:xfrm>
          <a:prstGeom prst="line">
            <a:avLst/>
          </a:prstGeom>
          <a:solidFill>
            <a:schemeClr val="accent1"/>
          </a:solidFill>
          <a:ln w="25400" cap="flat" cmpd="sng" algn="ctr">
            <a:solidFill>
              <a:schemeClr val="tx1"/>
            </a:solidFill>
            <a:prstDash val="solid"/>
            <a:round/>
            <a:headEnd type="none" w="med" len="med"/>
            <a:tailEnd type="none" w="med" len="med"/>
          </a:ln>
          <a:effectLst/>
        </p:spPr>
      </p:cxnSp>
      <p:cxnSp>
        <p:nvCxnSpPr>
          <p:cNvPr id="75" name="直線コネクタ 74"/>
          <p:cNvCxnSpPr/>
          <p:nvPr/>
        </p:nvCxnSpPr>
        <p:spPr bwMode="auto">
          <a:xfrm flipH="1">
            <a:off x="5076056" y="6043940"/>
            <a:ext cx="715520" cy="0"/>
          </a:xfrm>
          <a:prstGeom prst="line">
            <a:avLst/>
          </a:prstGeom>
          <a:solidFill>
            <a:schemeClr val="accent1"/>
          </a:solidFill>
          <a:ln w="25400" cap="flat" cmpd="sng" algn="ctr">
            <a:solidFill>
              <a:schemeClr val="tx1"/>
            </a:solidFill>
            <a:prstDash val="solid"/>
            <a:round/>
            <a:headEnd type="none" w="med" len="med"/>
            <a:tailEnd type="none" w="med" len="med"/>
          </a:ln>
          <a:effectLst/>
        </p:spPr>
      </p:cxnSp>
      <p:sp>
        <p:nvSpPr>
          <p:cNvPr id="31" name="テキスト ボックス 30"/>
          <p:cNvSpPr txBox="1"/>
          <p:nvPr/>
        </p:nvSpPr>
        <p:spPr>
          <a:xfrm>
            <a:off x="5061613" y="5682490"/>
            <a:ext cx="741335" cy="369332"/>
          </a:xfrm>
          <a:prstGeom prst="rect">
            <a:avLst/>
          </a:prstGeom>
          <a:noFill/>
        </p:spPr>
        <p:txBody>
          <a:bodyPr wrap="square" rtlCol="0">
            <a:spAutoFit/>
          </a:bodyPr>
          <a:lstStyle/>
          <a:p>
            <a:pPr algn="ctr"/>
            <a:r>
              <a:rPr kumimoji="1" lang="en-US" altLang="ja-JP" sz="1800" dirty="0" smtClean="0"/>
              <a:t>…</a:t>
            </a:r>
            <a:endParaRPr kumimoji="1" lang="ja-JP" altLang="en-US" sz="1800" dirty="0"/>
          </a:p>
        </p:txBody>
      </p:sp>
      <p:sp>
        <p:nvSpPr>
          <p:cNvPr id="91" name="テキスト ボックス 90"/>
          <p:cNvSpPr txBox="1"/>
          <p:nvPr/>
        </p:nvSpPr>
        <p:spPr>
          <a:xfrm>
            <a:off x="5076056" y="6043940"/>
            <a:ext cx="741335" cy="369332"/>
          </a:xfrm>
          <a:prstGeom prst="rect">
            <a:avLst/>
          </a:prstGeom>
          <a:noFill/>
        </p:spPr>
        <p:txBody>
          <a:bodyPr wrap="square" rtlCol="0">
            <a:spAutoFit/>
          </a:bodyPr>
          <a:lstStyle/>
          <a:p>
            <a:pPr algn="ctr"/>
            <a:r>
              <a:rPr kumimoji="1" lang="en-US" altLang="ja-JP" sz="1800" dirty="0" smtClean="0"/>
              <a:t>…</a:t>
            </a:r>
            <a:endParaRPr kumimoji="1" lang="ja-JP" altLang="en-US" sz="1800" dirty="0"/>
          </a:p>
        </p:txBody>
      </p:sp>
      <p:grpSp>
        <p:nvGrpSpPr>
          <p:cNvPr id="39" name="グループ化 38"/>
          <p:cNvGrpSpPr/>
          <p:nvPr/>
        </p:nvGrpSpPr>
        <p:grpSpPr>
          <a:xfrm>
            <a:off x="5076056" y="5301208"/>
            <a:ext cx="741335" cy="382692"/>
            <a:chOff x="5076056" y="5503872"/>
            <a:chExt cx="741335" cy="382692"/>
          </a:xfrm>
        </p:grpSpPr>
        <p:cxnSp>
          <p:nvCxnSpPr>
            <p:cNvPr id="92" name="直線コネクタ 91"/>
            <p:cNvCxnSpPr/>
            <p:nvPr/>
          </p:nvCxnSpPr>
          <p:spPr bwMode="auto">
            <a:xfrm>
              <a:off x="5080616" y="5517232"/>
              <a:ext cx="0" cy="360040"/>
            </a:xfrm>
            <a:prstGeom prst="line">
              <a:avLst/>
            </a:prstGeom>
            <a:solidFill>
              <a:schemeClr val="accent1"/>
            </a:solidFill>
            <a:ln w="25400" cap="flat" cmpd="sng" algn="ctr">
              <a:solidFill>
                <a:srgbClr val="FF0000"/>
              </a:solidFill>
              <a:prstDash val="solid"/>
              <a:round/>
              <a:headEnd type="none" w="med" len="med"/>
              <a:tailEnd type="none" w="med" len="med"/>
            </a:ln>
            <a:effectLst/>
          </p:spPr>
        </p:cxnSp>
        <p:cxnSp>
          <p:nvCxnSpPr>
            <p:cNvPr id="95" name="直線コネクタ 94"/>
            <p:cNvCxnSpPr/>
            <p:nvPr/>
          </p:nvCxnSpPr>
          <p:spPr bwMode="auto">
            <a:xfrm>
              <a:off x="5791576" y="5503872"/>
              <a:ext cx="4560" cy="373400"/>
            </a:xfrm>
            <a:prstGeom prst="line">
              <a:avLst/>
            </a:prstGeom>
            <a:solidFill>
              <a:schemeClr val="accent1"/>
            </a:solidFill>
            <a:ln w="25400" cap="flat" cmpd="sng" algn="ctr">
              <a:solidFill>
                <a:srgbClr val="FF0000"/>
              </a:solidFill>
              <a:prstDash val="solid"/>
              <a:round/>
              <a:headEnd type="none" w="med" len="med"/>
              <a:tailEnd type="none" w="med" len="med"/>
            </a:ln>
            <a:effectLst/>
          </p:spPr>
        </p:cxnSp>
        <p:cxnSp>
          <p:nvCxnSpPr>
            <p:cNvPr id="96" name="直線コネクタ 95"/>
            <p:cNvCxnSpPr/>
            <p:nvPr/>
          </p:nvCxnSpPr>
          <p:spPr bwMode="auto">
            <a:xfrm flipH="1">
              <a:off x="5076056" y="5877272"/>
              <a:ext cx="715520" cy="0"/>
            </a:xfrm>
            <a:prstGeom prst="line">
              <a:avLst/>
            </a:prstGeom>
            <a:solidFill>
              <a:schemeClr val="accent1"/>
            </a:solidFill>
            <a:ln w="25400" cap="flat" cmpd="sng" algn="ctr">
              <a:solidFill>
                <a:srgbClr val="FF0000"/>
              </a:solidFill>
              <a:prstDash val="solid"/>
              <a:round/>
              <a:headEnd type="none" w="med" len="med"/>
              <a:tailEnd type="none" w="med" len="med"/>
            </a:ln>
            <a:effectLst/>
          </p:spPr>
        </p:cxnSp>
        <p:cxnSp>
          <p:nvCxnSpPr>
            <p:cNvPr id="97" name="直線コネクタ 96"/>
            <p:cNvCxnSpPr/>
            <p:nvPr/>
          </p:nvCxnSpPr>
          <p:spPr bwMode="auto">
            <a:xfrm flipH="1">
              <a:off x="5076056" y="5517232"/>
              <a:ext cx="715520" cy="0"/>
            </a:xfrm>
            <a:prstGeom prst="line">
              <a:avLst/>
            </a:prstGeom>
            <a:solidFill>
              <a:schemeClr val="accent1"/>
            </a:solidFill>
            <a:ln w="25400" cap="flat" cmpd="sng" algn="ctr">
              <a:solidFill>
                <a:srgbClr val="FF0000"/>
              </a:solidFill>
              <a:prstDash val="solid"/>
              <a:round/>
              <a:headEnd type="none" w="med" len="med"/>
              <a:tailEnd type="none" w="med" len="med"/>
            </a:ln>
            <a:effectLst/>
          </p:spPr>
        </p:cxnSp>
        <p:sp>
          <p:nvSpPr>
            <p:cNvPr id="98" name="テキスト ボックス 97"/>
            <p:cNvSpPr txBox="1"/>
            <p:nvPr/>
          </p:nvSpPr>
          <p:spPr>
            <a:xfrm>
              <a:off x="5076056" y="5517232"/>
              <a:ext cx="741335" cy="369332"/>
            </a:xfrm>
            <a:prstGeom prst="rect">
              <a:avLst/>
            </a:prstGeom>
            <a:noFill/>
          </p:spPr>
          <p:txBody>
            <a:bodyPr wrap="square" rtlCol="0">
              <a:spAutoFit/>
            </a:bodyPr>
            <a:lstStyle/>
            <a:p>
              <a:pPr algn="ctr"/>
              <a:r>
                <a:rPr kumimoji="1" lang="en-US" altLang="ja-JP" sz="1800" dirty="0" smtClean="0">
                  <a:solidFill>
                    <a:srgbClr val="FF0000"/>
                  </a:solidFill>
                </a:rPr>
                <a:t>&lt;6&gt;</a:t>
              </a:r>
              <a:endParaRPr kumimoji="1" lang="ja-JP" altLang="en-US" sz="1800" dirty="0">
                <a:solidFill>
                  <a:srgbClr val="FF0000"/>
                </a:solidFill>
              </a:endParaRPr>
            </a:p>
          </p:txBody>
        </p:sp>
      </p:grpSp>
      <p:sp>
        <p:nvSpPr>
          <p:cNvPr id="40" name="テキスト ボックス 39"/>
          <p:cNvSpPr txBox="1"/>
          <p:nvPr/>
        </p:nvSpPr>
        <p:spPr>
          <a:xfrm>
            <a:off x="4776455" y="6430700"/>
            <a:ext cx="1313413" cy="461665"/>
          </a:xfrm>
          <a:prstGeom prst="rect">
            <a:avLst/>
          </a:prstGeom>
          <a:noFill/>
        </p:spPr>
        <p:txBody>
          <a:bodyPr wrap="square" rtlCol="0">
            <a:spAutoFit/>
          </a:bodyPr>
          <a:lstStyle/>
          <a:p>
            <a:pPr algn="ctr"/>
            <a:r>
              <a:rPr kumimoji="1" lang="ja-JP" altLang="en-US" dirty="0" smtClean="0"/>
              <a:t>スタック</a:t>
            </a:r>
            <a:endParaRPr kumimoji="1" lang="ja-JP" altLang="en-US" dirty="0"/>
          </a:p>
        </p:txBody>
      </p:sp>
      <p:cxnSp>
        <p:nvCxnSpPr>
          <p:cNvPr id="99" name="直線矢印コネクタ 98"/>
          <p:cNvCxnSpPr/>
          <p:nvPr/>
        </p:nvCxnSpPr>
        <p:spPr bwMode="auto">
          <a:xfrm>
            <a:off x="7426231" y="3519920"/>
            <a:ext cx="391829" cy="917192"/>
          </a:xfrm>
          <a:prstGeom prst="straightConnector1">
            <a:avLst/>
          </a:prstGeom>
          <a:solidFill>
            <a:schemeClr val="accent1"/>
          </a:solidFill>
          <a:ln w="63500" cap="flat" cmpd="sng" algn="ctr">
            <a:solidFill>
              <a:srgbClr val="FF0000"/>
            </a:solidFill>
            <a:prstDash val="sysDot"/>
            <a:round/>
            <a:headEnd type="none" w="med" len="med"/>
            <a:tailEnd type="arrow" w="lg" len="med"/>
          </a:ln>
          <a:effectLst/>
        </p:spPr>
      </p:cxnSp>
      <p:cxnSp>
        <p:nvCxnSpPr>
          <p:cNvPr id="102" name="直線矢印コネクタ 101"/>
          <p:cNvCxnSpPr/>
          <p:nvPr/>
        </p:nvCxnSpPr>
        <p:spPr bwMode="auto">
          <a:xfrm flipH="1">
            <a:off x="5691708" y="3580836"/>
            <a:ext cx="1076536" cy="946920"/>
          </a:xfrm>
          <a:prstGeom prst="straightConnector1">
            <a:avLst/>
          </a:prstGeom>
          <a:solidFill>
            <a:schemeClr val="accent1"/>
          </a:solidFill>
          <a:ln w="63500" cap="flat" cmpd="sng" algn="ctr">
            <a:solidFill>
              <a:srgbClr val="FF0000"/>
            </a:solidFill>
            <a:prstDash val="sysDot"/>
            <a:round/>
            <a:headEnd type="none" w="med" len="med"/>
            <a:tailEnd type="arrow" w="lg" len="med"/>
          </a:ln>
          <a:effectLst/>
        </p:spPr>
      </p:cxnSp>
      <p:cxnSp>
        <p:nvCxnSpPr>
          <p:cNvPr id="104" name="直線矢印コネクタ 103"/>
          <p:cNvCxnSpPr/>
          <p:nvPr/>
        </p:nvCxnSpPr>
        <p:spPr bwMode="auto">
          <a:xfrm flipH="1">
            <a:off x="5724128" y="3573016"/>
            <a:ext cx="1076536" cy="946920"/>
          </a:xfrm>
          <a:prstGeom prst="straightConnector1">
            <a:avLst/>
          </a:prstGeom>
          <a:solidFill>
            <a:schemeClr val="accent1"/>
          </a:solidFill>
          <a:ln w="63500" cap="flat" cmpd="sng" algn="ctr">
            <a:solidFill>
              <a:srgbClr val="FF0000"/>
            </a:solidFill>
            <a:prstDash val="solid"/>
            <a:round/>
            <a:headEnd type="none" w="med" len="med"/>
            <a:tailEnd type="arrow" w="lg" len="med"/>
          </a:ln>
          <a:effectLst/>
        </p:spPr>
      </p:cxnSp>
      <p:sp>
        <p:nvSpPr>
          <p:cNvPr id="3" name="スライド番号プレースホルダー 2"/>
          <p:cNvSpPr>
            <a:spLocks noGrp="1"/>
          </p:cNvSpPr>
          <p:nvPr>
            <p:ph type="sldNum" sz="quarter" idx="12"/>
          </p:nvPr>
        </p:nvSpPr>
        <p:spPr/>
        <p:txBody>
          <a:bodyPr/>
          <a:lstStyle/>
          <a:p>
            <a:fld id="{487D7C85-7EC1-4C48-83E8-12241FCB48DE}" type="slidenum">
              <a:rPr lang="en-US" altLang="ja-JP" smtClean="0"/>
              <a:pPr/>
              <a:t>36</a:t>
            </a:fld>
            <a:endParaRPr lang="en-US" altLang="ja-JP"/>
          </a:p>
        </p:txBody>
      </p:sp>
    </p:spTree>
    <p:extLst>
      <p:ext uri="{BB962C8B-B14F-4D97-AF65-F5344CB8AC3E}">
        <p14:creationId xmlns:p14="http://schemas.microsoft.com/office/powerpoint/2010/main" val="21302721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9"/>
                                        </p:tgtEl>
                                        <p:attrNameLst>
                                          <p:attrName>style.visibility</p:attrName>
                                        </p:attrNameLst>
                                      </p:cBhvr>
                                      <p:to>
                                        <p:strVal val="visible"/>
                                      </p:to>
                                    </p:set>
                                    <p:animEffect transition="in" filter="fade">
                                      <p:cBhvr>
                                        <p:cTn id="12" dur="500"/>
                                        <p:tgtEl>
                                          <p:spTgt spid="39"/>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99"/>
                                        </p:tgtEl>
                                        <p:attrNameLst>
                                          <p:attrName>style.visibility</p:attrName>
                                        </p:attrNameLst>
                                      </p:cBhvr>
                                      <p:to>
                                        <p:strVal val="visible"/>
                                      </p:to>
                                    </p:set>
                                    <p:animEffect transition="in" filter="fade">
                                      <p:cBhvr>
                                        <p:cTn id="17" dur="500"/>
                                        <p:tgtEl>
                                          <p:spTgt spid="99"/>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xit" presetSubtype="0" fill="hold" nodeType="clickEffect">
                                  <p:stCondLst>
                                    <p:cond delay="0"/>
                                  </p:stCondLst>
                                  <p:childTnLst>
                                    <p:animEffect transition="out" filter="fade">
                                      <p:cBhvr>
                                        <p:cTn id="21" dur="500"/>
                                        <p:tgtEl>
                                          <p:spTgt spid="99"/>
                                        </p:tgtEl>
                                      </p:cBhvr>
                                    </p:animEffect>
                                    <p:set>
                                      <p:cBhvr>
                                        <p:cTn id="22" dur="1" fill="hold">
                                          <p:stCondLst>
                                            <p:cond delay="499"/>
                                          </p:stCondLst>
                                        </p:cTn>
                                        <p:tgtEl>
                                          <p:spTgt spid="99"/>
                                        </p:tgtEl>
                                        <p:attrNameLst>
                                          <p:attrName>style.visibility</p:attrName>
                                        </p:attrNameLst>
                                      </p:cBhvr>
                                      <p:to>
                                        <p:strVal val="hidden"/>
                                      </p:to>
                                    </p:se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102"/>
                                        </p:tgtEl>
                                        <p:attrNameLst>
                                          <p:attrName>style.visibility</p:attrName>
                                        </p:attrNameLst>
                                      </p:cBhvr>
                                      <p:to>
                                        <p:strVal val="visible"/>
                                      </p:to>
                                    </p:set>
                                    <p:animEffect transition="in" filter="fade">
                                      <p:cBhvr>
                                        <p:cTn id="27" dur="500"/>
                                        <p:tgtEl>
                                          <p:spTgt spid="102"/>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104"/>
                                        </p:tgtEl>
                                        <p:attrNameLst>
                                          <p:attrName>style.visibility</p:attrName>
                                        </p:attrNameLst>
                                      </p:cBhvr>
                                      <p:to>
                                        <p:strVal val="visible"/>
                                      </p:to>
                                    </p:set>
                                    <p:animEffect transition="in" filter="fade">
                                      <p:cBhvr>
                                        <p:cTn id="32" dur="500"/>
                                        <p:tgtEl>
                                          <p:spTgt spid="104"/>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xit" presetSubtype="0" fill="hold" nodeType="clickEffect">
                                  <p:stCondLst>
                                    <p:cond delay="0"/>
                                  </p:stCondLst>
                                  <p:childTnLst>
                                    <p:animEffect transition="out" filter="fade">
                                      <p:cBhvr>
                                        <p:cTn id="36" dur="500"/>
                                        <p:tgtEl>
                                          <p:spTgt spid="39"/>
                                        </p:tgtEl>
                                      </p:cBhvr>
                                    </p:animEffect>
                                    <p:set>
                                      <p:cBhvr>
                                        <p:cTn id="37" dur="1" fill="hold">
                                          <p:stCondLst>
                                            <p:cond delay="499"/>
                                          </p:stCondLst>
                                        </p:cTn>
                                        <p:tgtEl>
                                          <p:spTgt spid="39"/>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既存手法</a:t>
            </a:r>
            <a:r>
              <a:rPr lang="ja-JP" altLang="en-US" dirty="0" smtClean="0"/>
              <a:t>の</a:t>
            </a:r>
            <a:r>
              <a:rPr lang="ja-JP" altLang="en-US" dirty="0"/>
              <a:t>課題</a:t>
            </a:r>
            <a:endParaRPr kumimoji="1" lang="ja-JP" altLang="en-US" dirty="0"/>
          </a:p>
        </p:txBody>
      </p:sp>
      <p:sp>
        <p:nvSpPr>
          <p:cNvPr id="3" name="コンテンツ プレースホルダー 2"/>
          <p:cNvSpPr>
            <a:spLocks noGrp="1"/>
          </p:cNvSpPr>
          <p:nvPr>
            <p:ph idx="1"/>
          </p:nvPr>
        </p:nvSpPr>
        <p:spPr/>
        <p:txBody>
          <a:bodyPr/>
          <a:lstStyle/>
          <a:p>
            <a:r>
              <a:rPr lang="ja-JP" altLang="en-US" dirty="0"/>
              <a:t>多く</a:t>
            </a:r>
            <a:r>
              <a:rPr lang="ja-JP" altLang="en-US" dirty="0" smtClean="0"/>
              <a:t>の検出法は，モジュール内（ファイルやメソッド）の処理をコードクローンとして検出</a:t>
            </a:r>
            <a:endParaRPr lang="en-US" altLang="ja-JP" dirty="0" smtClean="0"/>
          </a:p>
          <a:p>
            <a:endParaRPr lang="en-US" altLang="ja-JP" dirty="0" smtClean="0"/>
          </a:p>
          <a:p>
            <a:r>
              <a:rPr lang="ja-JP" altLang="en-US" dirty="0"/>
              <a:t>一部</a:t>
            </a:r>
            <a:r>
              <a:rPr lang="ja-JP" altLang="en-US" dirty="0" smtClean="0"/>
              <a:t>の手法は，モジュール内クローンを組み合わせることにより複数モジュールにまたがったクローンを検出可能</a:t>
            </a:r>
            <a:endParaRPr lang="en-US" altLang="ja-JP" dirty="0" smtClean="0"/>
          </a:p>
          <a:p>
            <a:pPr lvl="1"/>
            <a:r>
              <a:rPr lang="ja-JP" altLang="en-US" dirty="0" smtClean="0"/>
              <a:t>各モジュール内の重複処理が十分に大きくないと検出されない</a:t>
            </a:r>
            <a:endParaRPr lang="en-US" altLang="ja-JP" dirty="0" smtClean="0"/>
          </a:p>
          <a:p>
            <a:pPr lvl="1"/>
            <a:r>
              <a:rPr lang="ja-JP" altLang="en-US" dirty="0" smtClean="0"/>
              <a:t>モジュール間の構造が等しくないと検出されない</a:t>
            </a:r>
            <a:endParaRPr lang="en-US" altLang="ja-JP" dirty="0" smtClean="0"/>
          </a:p>
          <a:p>
            <a:pPr lvl="1"/>
            <a:endParaRPr lang="en-US" altLang="ja-JP" dirty="0"/>
          </a:p>
          <a:p>
            <a:endParaRPr lang="en-US" altLang="ja-JP" dirty="0" smtClean="0"/>
          </a:p>
          <a:p>
            <a:pPr lvl="1"/>
            <a:endParaRPr kumimoji="1" lang="ja-JP" altLang="en-US" dirty="0"/>
          </a:p>
        </p:txBody>
      </p:sp>
      <p:sp>
        <p:nvSpPr>
          <p:cNvPr id="4" name="スライド番号プレースホルダー 3"/>
          <p:cNvSpPr>
            <a:spLocks noGrp="1"/>
          </p:cNvSpPr>
          <p:nvPr>
            <p:ph type="sldNum" sz="quarter" idx="12"/>
          </p:nvPr>
        </p:nvSpPr>
        <p:spPr/>
        <p:txBody>
          <a:bodyPr/>
          <a:lstStyle/>
          <a:p>
            <a:fld id="{487D7C85-7EC1-4C48-83E8-12241FCB48DE}" type="slidenum">
              <a:rPr lang="en-US" altLang="ja-JP" smtClean="0"/>
              <a:pPr/>
              <a:t>4</a:t>
            </a:fld>
            <a:endParaRPr lang="en-US" altLang="ja-JP"/>
          </a:p>
        </p:txBody>
      </p:sp>
    </p:spTree>
    <p:extLst>
      <p:ext uri="{BB962C8B-B14F-4D97-AF65-F5344CB8AC3E}">
        <p14:creationId xmlns:p14="http://schemas.microsoft.com/office/powerpoint/2010/main" val="254920947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目的と提案内容</a:t>
            </a:r>
            <a:endParaRPr kumimoji="1" lang="ja-JP" altLang="en-US" dirty="0"/>
          </a:p>
        </p:txBody>
      </p:sp>
      <p:sp>
        <p:nvSpPr>
          <p:cNvPr id="3" name="コンテンツ プレースホルダー 2"/>
          <p:cNvSpPr>
            <a:spLocks noGrp="1"/>
          </p:cNvSpPr>
          <p:nvPr>
            <p:ph idx="1"/>
          </p:nvPr>
        </p:nvSpPr>
        <p:spPr>
          <a:xfrm>
            <a:off x="457200" y="1600200"/>
            <a:ext cx="8229600" cy="5141168"/>
          </a:xfrm>
        </p:spPr>
        <p:txBody>
          <a:bodyPr/>
          <a:lstStyle/>
          <a:p>
            <a:r>
              <a:rPr lang="ja-JP" altLang="en-US" dirty="0" smtClean="0"/>
              <a:t>目標：複数</a:t>
            </a:r>
            <a:r>
              <a:rPr lang="ja-JP" altLang="en-US" dirty="0" smtClean="0"/>
              <a:t>のモジュール（メソッド）にまたがった重複処理をコードクローンとして検出したい</a:t>
            </a:r>
            <a:endParaRPr lang="en-US" altLang="ja-JP" dirty="0" smtClean="0"/>
          </a:p>
          <a:p>
            <a:pPr lvl="1"/>
            <a:r>
              <a:rPr lang="ja-JP" altLang="en-US" dirty="0" smtClean="0"/>
              <a:t>一方が単一メソッドでの処理，他方が複数メソッドでの処理として実装されていても検出されるべき</a:t>
            </a:r>
            <a:endParaRPr lang="en-US" altLang="ja-JP" dirty="0" smtClean="0"/>
          </a:p>
          <a:p>
            <a:pPr lvl="1"/>
            <a:endParaRPr lang="en-US" altLang="ja-JP" dirty="0"/>
          </a:p>
          <a:p>
            <a:r>
              <a:rPr lang="ja-JP" altLang="en-US" dirty="0" smtClean="0"/>
              <a:t>提案</a:t>
            </a:r>
            <a:r>
              <a:rPr lang="ja-JP" altLang="en-US" dirty="0" smtClean="0"/>
              <a:t>内容： </a:t>
            </a:r>
            <a:r>
              <a:rPr lang="ja-JP" altLang="en-US" dirty="0"/>
              <a:t>プログラム依存グラフ</a:t>
            </a:r>
            <a:r>
              <a:rPr lang="ja-JP" altLang="en-US" dirty="0" smtClean="0"/>
              <a:t>を用いてソフトウェア全体の依存関係を構築</a:t>
            </a:r>
            <a:endParaRPr lang="en-US" altLang="ja-JP" dirty="0" smtClean="0"/>
          </a:p>
          <a:p>
            <a:pPr lvl="1"/>
            <a:r>
              <a:rPr lang="ja-JP" altLang="en-US" dirty="0" smtClean="0"/>
              <a:t>メソッド間の依存関係をシームレス（メソッド内依存関係と同様に）に構築する</a:t>
            </a:r>
            <a:endParaRPr lang="en-US" altLang="ja-JP" dirty="0" smtClean="0"/>
          </a:p>
          <a:p>
            <a:pPr lvl="1"/>
            <a:r>
              <a:rPr lang="ja-JP" altLang="en-US" dirty="0" smtClean="0"/>
              <a:t>以降，本発表では，メソッド内の依存関係を表すグラフを</a:t>
            </a:r>
            <a:r>
              <a:rPr lang="ja-JP" altLang="en-US" dirty="0" smtClean="0">
                <a:solidFill>
                  <a:srgbClr val="FF0000"/>
                </a:solidFill>
              </a:rPr>
              <a:t>メソッド依存グラフ（</a:t>
            </a:r>
            <a:r>
              <a:rPr lang="en-US" altLang="ja-JP" dirty="0" smtClean="0">
                <a:solidFill>
                  <a:srgbClr val="FF0000"/>
                </a:solidFill>
              </a:rPr>
              <a:t>MDG</a:t>
            </a:r>
            <a:r>
              <a:rPr lang="ja-JP" altLang="en-US" dirty="0" smtClean="0">
                <a:solidFill>
                  <a:srgbClr val="FF0000"/>
                </a:solidFill>
              </a:rPr>
              <a:t>）</a:t>
            </a:r>
            <a:r>
              <a:rPr lang="ja-JP" altLang="en-US" dirty="0" smtClean="0"/>
              <a:t>，ソフトウェア全体の依存関係を表すグラフを</a:t>
            </a:r>
            <a:r>
              <a:rPr lang="ja-JP" altLang="en-US" dirty="0" smtClean="0">
                <a:solidFill>
                  <a:srgbClr val="FF0000"/>
                </a:solidFill>
              </a:rPr>
              <a:t>システム依存グラフ（</a:t>
            </a:r>
            <a:r>
              <a:rPr lang="en-US" altLang="ja-JP" dirty="0" smtClean="0">
                <a:solidFill>
                  <a:srgbClr val="FF0000"/>
                </a:solidFill>
              </a:rPr>
              <a:t>SDG</a:t>
            </a:r>
            <a:r>
              <a:rPr lang="ja-JP" altLang="en-US" dirty="0" smtClean="0">
                <a:solidFill>
                  <a:srgbClr val="FF0000"/>
                </a:solidFill>
              </a:rPr>
              <a:t>）</a:t>
            </a:r>
            <a:r>
              <a:rPr lang="ja-JP" altLang="en-US" dirty="0" smtClean="0"/>
              <a:t>と呼ぶ</a:t>
            </a:r>
            <a:endParaRPr kumimoji="1" lang="ja-JP" altLang="en-US" dirty="0"/>
          </a:p>
        </p:txBody>
      </p:sp>
      <p:sp>
        <p:nvSpPr>
          <p:cNvPr id="4" name="スライド番号プレースホルダー 3"/>
          <p:cNvSpPr>
            <a:spLocks noGrp="1"/>
          </p:cNvSpPr>
          <p:nvPr>
            <p:ph type="sldNum" sz="quarter" idx="12"/>
          </p:nvPr>
        </p:nvSpPr>
        <p:spPr/>
        <p:txBody>
          <a:bodyPr/>
          <a:lstStyle/>
          <a:p>
            <a:fld id="{487D7C85-7EC1-4C48-83E8-12241FCB48DE}" type="slidenum">
              <a:rPr lang="en-US" altLang="ja-JP" smtClean="0"/>
              <a:pPr/>
              <a:t>5</a:t>
            </a:fld>
            <a:endParaRPr lang="en-US" altLang="ja-JP"/>
          </a:p>
        </p:txBody>
      </p:sp>
    </p:spTree>
    <p:extLst>
      <p:ext uri="{BB962C8B-B14F-4D97-AF65-F5344CB8AC3E}">
        <p14:creationId xmlns:p14="http://schemas.microsoft.com/office/powerpoint/2010/main" val="69165566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プログラム依存グラフ（</a:t>
            </a:r>
            <a:r>
              <a:rPr kumimoji="1" lang="en-US" altLang="ja-JP" dirty="0" smtClean="0"/>
              <a:t>PDG</a:t>
            </a:r>
            <a:r>
              <a:rPr kumimoji="1" lang="ja-JP" altLang="en-US" dirty="0" smtClean="0"/>
              <a:t>）</a:t>
            </a:r>
            <a:endParaRPr kumimoji="1" lang="ja-JP" altLang="en-US" dirty="0"/>
          </a:p>
        </p:txBody>
      </p:sp>
      <p:sp>
        <p:nvSpPr>
          <p:cNvPr id="4" name="テキスト ボックス 3"/>
          <p:cNvSpPr txBox="1"/>
          <p:nvPr/>
        </p:nvSpPr>
        <p:spPr>
          <a:xfrm>
            <a:off x="323528" y="1652022"/>
            <a:ext cx="4176464" cy="3416320"/>
          </a:xfrm>
          <a:prstGeom prst="rect">
            <a:avLst/>
          </a:prstGeom>
          <a:solidFill>
            <a:schemeClr val="bg1"/>
          </a:solidFill>
          <a:ln w="19050">
            <a:solidFill>
              <a:schemeClr val="tx1"/>
            </a:solidFill>
          </a:ln>
        </p:spPr>
        <p:txBody>
          <a:bodyPr wrap="square" rtlCol="0">
            <a:spAutoFit/>
          </a:bodyPr>
          <a:lstStyle/>
          <a:p>
            <a:r>
              <a:rPr kumimoji="1" lang="en-US" altLang="ja-JP" sz="1800" dirty="0" smtClean="0">
                <a:latin typeface="ＭＳ ゴシック" pitchFamily="49" charset="-128"/>
                <a:ea typeface="ＭＳ ゴシック" pitchFamily="49" charset="-128"/>
              </a:rPr>
              <a:t> 1: String sample1(</a:t>
            </a:r>
            <a:r>
              <a:rPr kumimoji="1" lang="en-US" altLang="ja-JP" sz="1800" dirty="0" err="1" smtClean="0">
                <a:latin typeface="ＭＳ ゴシック" pitchFamily="49" charset="-128"/>
                <a:ea typeface="ＭＳ ゴシック" pitchFamily="49" charset="-128"/>
              </a:rPr>
              <a:t>boolean</a:t>
            </a:r>
            <a:r>
              <a:rPr kumimoji="1" lang="en-US" altLang="ja-JP" sz="1800" dirty="0" smtClean="0">
                <a:latin typeface="ＭＳ ゴシック" pitchFamily="49" charset="-128"/>
                <a:ea typeface="ＭＳ ゴシック" pitchFamily="49" charset="-128"/>
              </a:rPr>
              <a:t> plus){</a:t>
            </a:r>
          </a:p>
          <a:p>
            <a:r>
              <a:rPr kumimoji="1" lang="en-US" altLang="ja-JP" sz="1800" dirty="0" smtClean="0">
                <a:latin typeface="ＭＳ ゴシック" pitchFamily="49" charset="-128"/>
                <a:ea typeface="ＭＳ ゴシック" pitchFamily="49" charset="-128"/>
              </a:rPr>
              <a:t> 2:  </a:t>
            </a:r>
            <a:r>
              <a:rPr kumimoji="1" lang="en-US" altLang="ja-JP" sz="1800" dirty="0" err="1" smtClean="0">
                <a:latin typeface="ＭＳ ゴシック" pitchFamily="49" charset="-128"/>
                <a:ea typeface="ＭＳ ゴシック" pitchFamily="49" charset="-128"/>
              </a:rPr>
              <a:t>int</a:t>
            </a:r>
            <a:r>
              <a:rPr kumimoji="1" lang="en-US" altLang="ja-JP" sz="1800" dirty="0" smtClean="0">
                <a:latin typeface="ＭＳ ゴシック" pitchFamily="49" charset="-128"/>
                <a:ea typeface="ＭＳ ゴシック" pitchFamily="49" charset="-128"/>
              </a:rPr>
              <a:t> x = </a:t>
            </a:r>
            <a:r>
              <a:rPr kumimoji="1" lang="en-US" altLang="ja-JP" sz="1800" dirty="0" err="1" smtClean="0">
                <a:latin typeface="ＭＳ ゴシック" pitchFamily="49" charset="-128"/>
                <a:ea typeface="ＭＳ ゴシック" pitchFamily="49" charset="-128"/>
              </a:rPr>
              <a:t>XXX.getX</a:t>
            </a:r>
            <a:r>
              <a:rPr kumimoji="1" lang="en-US" altLang="ja-JP" sz="1800" dirty="0" smtClean="0">
                <a:latin typeface="ＭＳ ゴシック" pitchFamily="49" charset="-128"/>
                <a:ea typeface="ＭＳ ゴシック" pitchFamily="49" charset="-128"/>
              </a:rPr>
              <a:t>();</a:t>
            </a:r>
          </a:p>
          <a:p>
            <a:r>
              <a:rPr lang="en-US" altLang="ja-JP" sz="1800" dirty="0" smtClean="0">
                <a:latin typeface="ＭＳ ゴシック" pitchFamily="49" charset="-128"/>
                <a:ea typeface="ＭＳ ゴシック" pitchFamily="49" charset="-128"/>
              </a:rPr>
              <a:t> 3:  </a:t>
            </a:r>
            <a:r>
              <a:rPr lang="en-US" altLang="ja-JP" sz="1800" dirty="0" err="1" smtClean="0">
                <a:latin typeface="ＭＳ ゴシック" pitchFamily="49" charset="-128"/>
                <a:ea typeface="ＭＳ ゴシック" pitchFamily="49" charset="-128"/>
              </a:rPr>
              <a:t>int</a:t>
            </a:r>
            <a:r>
              <a:rPr lang="en-US" altLang="ja-JP" sz="1800" dirty="0" smtClean="0">
                <a:latin typeface="ＭＳ ゴシック" pitchFamily="49" charset="-128"/>
                <a:ea typeface="ＭＳ ゴシック" pitchFamily="49" charset="-128"/>
              </a:rPr>
              <a:t> y = </a:t>
            </a:r>
            <a:r>
              <a:rPr lang="en-US" altLang="ja-JP" sz="1800" dirty="0" err="1" smtClean="0">
                <a:latin typeface="ＭＳ ゴシック" pitchFamily="49" charset="-128"/>
                <a:ea typeface="ＭＳ ゴシック" pitchFamily="49" charset="-128"/>
              </a:rPr>
              <a:t>XXX.getY</a:t>
            </a:r>
            <a:r>
              <a:rPr lang="en-US" altLang="ja-JP" sz="1800" dirty="0" smtClean="0">
                <a:latin typeface="ＭＳ ゴシック" pitchFamily="49" charset="-128"/>
                <a:ea typeface="ＭＳ ゴシック" pitchFamily="49" charset="-128"/>
              </a:rPr>
              <a:t>();</a:t>
            </a:r>
          </a:p>
          <a:p>
            <a:r>
              <a:rPr kumimoji="1" lang="en-US" altLang="ja-JP" sz="1800" dirty="0">
                <a:latin typeface="ＭＳ ゴシック" pitchFamily="49" charset="-128"/>
                <a:ea typeface="ＭＳ ゴシック" pitchFamily="49" charset="-128"/>
              </a:rPr>
              <a:t> </a:t>
            </a:r>
            <a:r>
              <a:rPr kumimoji="1" lang="en-US" altLang="ja-JP" sz="1800" dirty="0" smtClean="0">
                <a:latin typeface="ＭＳ ゴシック" pitchFamily="49" charset="-128"/>
                <a:ea typeface="ＭＳ ゴシック" pitchFamily="49" charset="-128"/>
              </a:rPr>
              <a:t>4:  Operation o;</a:t>
            </a:r>
          </a:p>
          <a:p>
            <a:r>
              <a:rPr lang="en-US" altLang="ja-JP" sz="1800" dirty="0" smtClean="0">
                <a:latin typeface="ＭＳ ゴシック" pitchFamily="49" charset="-128"/>
                <a:ea typeface="ＭＳ ゴシック" pitchFamily="49" charset="-128"/>
              </a:rPr>
              <a:t> 5:  if (plus) {</a:t>
            </a:r>
          </a:p>
          <a:p>
            <a:r>
              <a:rPr kumimoji="1" lang="en-US" altLang="ja-JP" sz="1800" dirty="0">
                <a:latin typeface="ＭＳ ゴシック" pitchFamily="49" charset="-128"/>
                <a:ea typeface="ＭＳ ゴシック" pitchFamily="49" charset="-128"/>
              </a:rPr>
              <a:t> </a:t>
            </a:r>
            <a:r>
              <a:rPr kumimoji="1" lang="en-US" altLang="ja-JP" sz="1800" dirty="0" smtClean="0">
                <a:latin typeface="ＭＳ ゴシック" pitchFamily="49" charset="-128"/>
                <a:ea typeface="ＭＳ ゴシック" pitchFamily="49" charset="-128"/>
              </a:rPr>
              <a:t>6:    o = new Plus();</a:t>
            </a:r>
          </a:p>
          <a:p>
            <a:r>
              <a:rPr lang="en-US" altLang="ja-JP" sz="1800" dirty="0">
                <a:latin typeface="ＭＳ ゴシック" pitchFamily="49" charset="-128"/>
                <a:ea typeface="ＭＳ ゴシック" pitchFamily="49" charset="-128"/>
              </a:rPr>
              <a:t> </a:t>
            </a:r>
            <a:r>
              <a:rPr lang="en-US" altLang="ja-JP" sz="1800" dirty="0" smtClean="0">
                <a:latin typeface="ＭＳ ゴシック" pitchFamily="49" charset="-128"/>
                <a:ea typeface="ＭＳ ゴシック" pitchFamily="49" charset="-128"/>
              </a:rPr>
              <a:t>7:  } else {</a:t>
            </a:r>
          </a:p>
          <a:p>
            <a:r>
              <a:rPr kumimoji="1" lang="en-US" altLang="ja-JP" sz="1800" dirty="0" smtClean="0">
                <a:latin typeface="ＭＳ ゴシック" pitchFamily="49" charset="-128"/>
                <a:ea typeface="ＭＳ ゴシック" pitchFamily="49" charset="-128"/>
              </a:rPr>
              <a:t> </a:t>
            </a:r>
            <a:r>
              <a:rPr lang="en-US" altLang="ja-JP" sz="1800" dirty="0" smtClean="0">
                <a:latin typeface="ＭＳ ゴシック" pitchFamily="49" charset="-128"/>
                <a:ea typeface="ＭＳ ゴシック" pitchFamily="49" charset="-128"/>
              </a:rPr>
              <a:t>8:    o = new Minus();</a:t>
            </a:r>
          </a:p>
          <a:p>
            <a:r>
              <a:rPr kumimoji="1" lang="en-US" altLang="ja-JP" sz="1800" dirty="0">
                <a:latin typeface="ＭＳ ゴシック" pitchFamily="49" charset="-128"/>
                <a:ea typeface="ＭＳ ゴシック" pitchFamily="49" charset="-128"/>
              </a:rPr>
              <a:t> </a:t>
            </a:r>
            <a:r>
              <a:rPr kumimoji="1" lang="en-US" altLang="ja-JP" sz="1800" dirty="0" smtClean="0">
                <a:latin typeface="ＭＳ ゴシック" pitchFamily="49" charset="-128"/>
                <a:ea typeface="ＭＳ ゴシック" pitchFamily="49" charset="-128"/>
              </a:rPr>
              <a:t>9:  }</a:t>
            </a:r>
          </a:p>
          <a:p>
            <a:r>
              <a:rPr lang="en-US" altLang="ja-JP" sz="1800" dirty="0" smtClean="0">
                <a:latin typeface="ＭＳ ゴシック" pitchFamily="49" charset="-128"/>
                <a:ea typeface="ＭＳ ゴシック" pitchFamily="49" charset="-128"/>
              </a:rPr>
              <a:t>10:  </a:t>
            </a:r>
            <a:r>
              <a:rPr lang="en-US" altLang="ja-JP" sz="1800" dirty="0" err="1" smtClean="0">
                <a:latin typeface="ＭＳ ゴシック" pitchFamily="49" charset="-128"/>
                <a:ea typeface="ＭＳ ゴシック" pitchFamily="49" charset="-128"/>
              </a:rPr>
              <a:t>int</a:t>
            </a:r>
            <a:r>
              <a:rPr lang="en-US" altLang="ja-JP" sz="1800" dirty="0" smtClean="0">
                <a:latin typeface="ＭＳ ゴシック" pitchFamily="49" charset="-128"/>
                <a:ea typeface="ＭＳ ゴシック" pitchFamily="49" charset="-128"/>
              </a:rPr>
              <a:t> z = </a:t>
            </a:r>
            <a:r>
              <a:rPr lang="en-US" altLang="ja-JP" sz="1800" dirty="0" err="1" smtClean="0">
                <a:latin typeface="ＭＳ ゴシック" pitchFamily="49" charset="-128"/>
                <a:ea typeface="ＭＳ ゴシック" pitchFamily="49" charset="-128"/>
              </a:rPr>
              <a:t>o.operate</a:t>
            </a:r>
            <a:r>
              <a:rPr lang="en-US" altLang="ja-JP" sz="1800" dirty="0" smtClean="0">
                <a:latin typeface="ＭＳ ゴシック" pitchFamily="49" charset="-128"/>
                <a:ea typeface="ＭＳ ゴシック" pitchFamily="49" charset="-128"/>
              </a:rPr>
              <a:t>(x, y);</a:t>
            </a:r>
          </a:p>
          <a:p>
            <a:r>
              <a:rPr kumimoji="1" lang="en-US" altLang="ja-JP" sz="1800" dirty="0" smtClean="0">
                <a:latin typeface="ＭＳ ゴシック" pitchFamily="49" charset="-128"/>
                <a:ea typeface="ＭＳ ゴシック" pitchFamily="49" charset="-128"/>
              </a:rPr>
              <a:t>11:  </a:t>
            </a:r>
            <a:r>
              <a:rPr kumimoji="1" lang="en-US" altLang="ja-JP" sz="1800" dirty="0" err="1" smtClean="0">
                <a:latin typeface="ＭＳ ゴシック" pitchFamily="49" charset="-128"/>
                <a:ea typeface="ＭＳ ゴシック" pitchFamily="49" charset="-128"/>
              </a:rPr>
              <a:t>System.out.println</a:t>
            </a:r>
            <a:r>
              <a:rPr kumimoji="1" lang="en-US" altLang="ja-JP" sz="1800" dirty="0" smtClean="0">
                <a:latin typeface="ＭＳ ゴシック" pitchFamily="49" charset="-128"/>
                <a:ea typeface="ＭＳ ゴシック" pitchFamily="49" charset="-128"/>
              </a:rPr>
              <a:t>(z);</a:t>
            </a:r>
          </a:p>
          <a:p>
            <a:r>
              <a:rPr lang="en-US" altLang="ja-JP" sz="1800" dirty="0" smtClean="0">
                <a:latin typeface="ＭＳ ゴシック" pitchFamily="49" charset="-128"/>
                <a:ea typeface="ＭＳ ゴシック" pitchFamily="49" charset="-128"/>
              </a:rPr>
              <a:t>12: }</a:t>
            </a:r>
            <a:endParaRPr kumimoji="1" lang="ja-JP" altLang="en-US" sz="1800" dirty="0">
              <a:latin typeface="ＭＳ ゴシック" pitchFamily="49" charset="-128"/>
              <a:ea typeface="ＭＳ ゴシック" pitchFamily="49" charset="-128"/>
            </a:endParaRPr>
          </a:p>
        </p:txBody>
      </p:sp>
      <p:pic>
        <p:nvPicPr>
          <p:cNvPr id="6207" name="Picture 63" descr="C:\Users\higo\Desktop\samplePDG.emf"/>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035550" y="1141595"/>
            <a:ext cx="3928938" cy="5545054"/>
          </a:xfrm>
          <a:prstGeom prst="rect">
            <a:avLst/>
          </a:prstGeom>
          <a:noFill/>
          <a:extLst>
            <a:ext uri="{909E8E84-426E-40DD-AFC4-6F175D3DCCD1}">
              <a14:hiddenFill xmlns:a14="http://schemas.microsoft.com/office/drawing/2010/main">
                <a:solidFill>
                  <a:srgbClr val="FFFFFF"/>
                </a:solidFill>
              </a14:hiddenFill>
            </a:ext>
          </a:extLst>
        </p:spPr>
      </p:pic>
      <p:sp>
        <p:nvSpPr>
          <p:cNvPr id="67" name="テキスト ボックス 66"/>
          <p:cNvSpPr txBox="1"/>
          <p:nvPr/>
        </p:nvSpPr>
        <p:spPr>
          <a:xfrm>
            <a:off x="1799184" y="980728"/>
            <a:ext cx="3132856" cy="461665"/>
          </a:xfrm>
          <a:prstGeom prst="rect">
            <a:avLst/>
          </a:prstGeom>
          <a:solidFill>
            <a:srgbClr val="FF9900">
              <a:alpha val="80000"/>
            </a:srgbClr>
          </a:solidFill>
        </p:spPr>
        <p:txBody>
          <a:bodyPr wrap="square" rtlCol="0">
            <a:spAutoFit/>
          </a:bodyPr>
          <a:lstStyle/>
          <a:p>
            <a:r>
              <a:rPr kumimoji="1" lang="ja-JP" altLang="en-US" dirty="0" smtClean="0"/>
              <a:t>頂点は，文や式を表す</a:t>
            </a:r>
            <a:endParaRPr kumimoji="1" lang="ja-JP" altLang="en-US" dirty="0"/>
          </a:p>
        </p:txBody>
      </p:sp>
      <p:sp>
        <p:nvSpPr>
          <p:cNvPr id="80" name="テキスト ボックス 79"/>
          <p:cNvSpPr txBox="1"/>
          <p:nvPr/>
        </p:nvSpPr>
        <p:spPr>
          <a:xfrm>
            <a:off x="5381836" y="49277"/>
            <a:ext cx="3132856" cy="1200329"/>
          </a:xfrm>
          <a:prstGeom prst="rect">
            <a:avLst/>
          </a:prstGeom>
          <a:solidFill>
            <a:srgbClr val="92D050">
              <a:alpha val="80000"/>
            </a:srgbClr>
          </a:solidFill>
        </p:spPr>
        <p:txBody>
          <a:bodyPr wrap="square" rtlCol="0">
            <a:spAutoFit/>
          </a:bodyPr>
          <a:lstStyle/>
          <a:p>
            <a:r>
              <a:rPr kumimoji="1" lang="ja-JP" altLang="en-US" dirty="0" smtClean="0"/>
              <a:t>変数の定義</a:t>
            </a:r>
            <a:r>
              <a:rPr lang="ja-JP" altLang="en-US" dirty="0"/>
              <a:t>・</a:t>
            </a:r>
            <a:r>
              <a:rPr kumimoji="1" lang="ja-JP" altLang="en-US" dirty="0" smtClean="0"/>
              <a:t>使用関係にある頂点間にはデータ依存辺が引かれる</a:t>
            </a:r>
            <a:endParaRPr kumimoji="1" lang="ja-JP" altLang="en-US" dirty="0"/>
          </a:p>
        </p:txBody>
      </p:sp>
      <p:sp>
        <p:nvSpPr>
          <p:cNvPr id="82" name="角丸四角形 81"/>
          <p:cNvSpPr/>
          <p:nvPr/>
        </p:nvSpPr>
        <p:spPr bwMode="auto">
          <a:xfrm>
            <a:off x="1001239" y="2852936"/>
            <a:ext cx="1038920" cy="216024"/>
          </a:xfrm>
          <a:prstGeom prst="roundRect">
            <a:avLst/>
          </a:prstGeom>
          <a:solidFill>
            <a:srgbClr val="00B0F0">
              <a:alpha val="50000"/>
            </a:srgbClr>
          </a:solidFill>
          <a:ln w="9525" cap="flat" cmpd="sng" algn="ctr">
            <a:no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1"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grpSp>
        <p:nvGrpSpPr>
          <p:cNvPr id="98" name="グループ化 97"/>
          <p:cNvGrpSpPr/>
          <p:nvPr/>
        </p:nvGrpSpPr>
        <p:grpSpPr>
          <a:xfrm>
            <a:off x="5544616" y="1432526"/>
            <a:ext cx="1961964" cy="4946959"/>
            <a:chOff x="5544616" y="1432526"/>
            <a:chExt cx="1961964" cy="4946959"/>
          </a:xfrm>
        </p:grpSpPr>
        <p:sp>
          <p:nvSpPr>
            <p:cNvPr id="84" name="角丸四角形 83"/>
            <p:cNvSpPr/>
            <p:nvPr/>
          </p:nvSpPr>
          <p:spPr bwMode="auto">
            <a:xfrm>
              <a:off x="5544616" y="1432526"/>
              <a:ext cx="755576" cy="4946959"/>
            </a:xfrm>
            <a:prstGeom prst="roundRect">
              <a:avLst/>
            </a:prstGeom>
            <a:solidFill>
              <a:srgbClr val="00B0F0">
                <a:alpha val="50000"/>
              </a:srgbClr>
            </a:solidFill>
            <a:ln w="9525" cap="flat" cmpd="sng" algn="ctr">
              <a:no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1"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85" name="角丸四角形 84"/>
            <p:cNvSpPr/>
            <p:nvPr/>
          </p:nvSpPr>
          <p:spPr bwMode="auto">
            <a:xfrm>
              <a:off x="6694919" y="3914122"/>
              <a:ext cx="811661" cy="1315078"/>
            </a:xfrm>
            <a:prstGeom prst="roundRect">
              <a:avLst/>
            </a:prstGeom>
            <a:solidFill>
              <a:srgbClr val="00B0F0">
                <a:alpha val="50000"/>
              </a:srgbClr>
            </a:solidFill>
            <a:ln w="9525" cap="flat" cmpd="sng" algn="ctr">
              <a:no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1"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grpSp>
      <p:sp>
        <p:nvSpPr>
          <p:cNvPr id="88" name="テキスト ボックス 87"/>
          <p:cNvSpPr txBox="1"/>
          <p:nvPr/>
        </p:nvSpPr>
        <p:spPr>
          <a:xfrm>
            <a:off x="1192052" y="5229199"/>
            <a:ext cx="4146826" cy="1200329"/>
          </a:xfrm>
          <a:prstGeom prst="rect">
            <a:avLst/>
          </a:prstGeom>
          <a:solidFill>
            <a:srgbClr val="00B0F0">
              <a:alpha val="80000"/>
            </a:srgbClr>
          </a:solidFill>
        </p:spPr>
        <p:txBody>
          <a:bodyPr wrap="square" rtlCol="0">
            <a:spAutoFit/>
          </a:bodyPr>
          <a:lstStyle/>
          <a:p>
            <a:r>
              <a:rPr lang="ja-JP" altLang="en-US" dirty="0" smtClean="0"/>
              <a:t>条件式と，その結果により実行の有無が決定される文</a:t>
            </a:r>
            <a:r>
              <a:rPr lang="ja-JP" altLang="en-US" dirty="0"/>
              <a:t>の</a:t>
            </a:r>
            <a:r>
              <a:rPr lang="ja-JP" altLang="en-US" dirty="0" smtClean="0"/>
              <a:t>間には制御依存辺が引かれる</a:t>
            </a:r>
            <a:endParaRPr kumimoji="1" lang="ja-JP" altLang="en-US" dirty="0"/>
          </a:p>
        </p:txBody>
      </p:sp>
      <p:grpSp>
        <p:nvGrpSpPr>
          <p:cNvPr id="65" name="グループ化 64"/>
          <p:cNvGrpSpPr/>
          <p:nvPr/>
        </p:nvGrpSpPr>
        <p:grpSpPr>
          <a:xfrm>
            <a:off x="5652120" y="1550486"/>
            <a:ext cx="2015877" cy="4829000"/>
            <a:chOff x="5652120" y="1550486"/>
            <a:chExt cx="2015877" cy="4829000"/>
          </a:xfrm>
        </p:grpSpPr>
        <p:sp>
          <p:nvSpPr>
            <p:cNvPr id="70" name="角丸四角形 69"/>
            <p:cNvSpPr/>
            <p:nvPr/>
          </p:nvSpPr>
          <p:spPr bwMode="auto">
            <a:xfrm>
              <a:off x="6732240" y="4473325"/>
              <a:ext cx="740249" cy="1259931"/>
            </a:xfrm>
            <a:prstGeom prst="roundRect">
              <a:avLst/>
            </a:prstGeom>
            <a:solidFill>
              <a:srgbClr val="92D050">
                <a:alpha val="50000"/>
              </a:srgbClr>
            </a:solidFill>
            <a:ln w="9525" cap="flat" cmpd="sng" algn="ctr">
              <a:solidFill>
                <a:srgbClr val="92D050">
                  <a:alpha val="80000"/>
                </a:srgbClr>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1"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71" name="角丸四角形 70"/>
            <p:cNvSpPr/>
            <p:nvPr/>
          </p:nvSpPr>
          <p:spPr bwMode="auto">
            <a:xfrm>
              <a:off x="5652120" y="2060848"/>
              <a:ext cx="648072" cy="3600400"/>
            </a:xfrm>
            <a:prstGeom prst="roundRect">
              <a:avLst/>
            </a:prstGeom>
            <a:solidFill>
              <a:srgbClr val="92D050">
                <a:alpha val="50000"/>
              </a:srgbClr>
            </a:solidFill>
            <a:ln w="9525" cap="flat" cmpd="sng" algn="ctr">
              <a:solidFill>
                <a:srgbClr val="92D050">
                  <a:alpha val="80000"/>
                </a:srgbClr>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1"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96" name="角丸四角形 95"/>
            <p:cNvSpPr/>
            <p:nvPr/>
          </p:nvSpPr>
          <p:spPr bwMode="auto">
            <a:xfrm>
              <a:off x="6804248" y="1550486"/>
              <a:ext cx="863749" cy="2238554"/>
            </a:xfrm>
            <a:prstGeom prst="roundRect">
              <a:avLst/>
            </a:prstGeom>
            <a:solidFill>
              <a:srgbClr val="92D050">
                <a:alpha val="50000"/>
              </a:srgbClr>
            </a:solidFill>
            <a:ln w="9525" cap="flat" cmpd="sng" algn="ctr">
              <a:solidFill>
                <a:srgbClr val="92D050">
                  <a:alpha val="80000"/>
                </a:srgbClr>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1"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97" name="角丸四角形 96"/>
            <p:cNvSpPr/>
            <p:nvPr/>
          </p:nvSpPr>
          <p:spPr bwMode="auto">
            <a:xfrm>
              <a:off x="5652120" y="5877272"/>
              <a:ext cx="648072" cy="502214"/>
            </a:xfrm>
            <a:prstGeom prst="roundRect">
              <a:avLst/>
            </a:prstGeom>
            <a:solidFill>
              <a:srgbClr val="92D050">
                <a:alpha val="50000"/>
              </a:srgbClr>
            </a:solidFill>
            <a:ln w="9525" cap="flat" cmpd="sng" algn="ctr">
              <a:solidFill>
                <a:srgbClr val="92D050">
                  <a:alpha val="80000"/>
                </a:srgbClr>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1"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grpSp>
      <p:grpSp>
        <p:nvGrpSpPr>
          <p:cNvPr id="66" name="グループ化 65"/>
          <p:cNvGrpSpPr/>
          <p:nvPr/>
        </p:nvGrpSpPr>
        <p:grpSpPr>
          <a:xfrm>
            <a:off x="1115616" y="1741759"/>
            <a:ext cx="2880319" cy="2963920"/>
            <a:chOff x="899592" y="1741759"/>
            <a:chExt cx="2880319" cy="2963920"/>
          </a:xfrm>
        </p:grpSpPr>
        <p:sp>
          <p:nvSpPr>
            <p:cNvPr id="89" name="角丸四角形 88"/>
            <p:cNvSpPr/>
            <p:nvPr/>
          </p:nvSpPr>
          <p:spPr bwMode="auto">
            <a:xfrm>
              <a:off x="1136398" y="2036134"/>
              <a:ext cx="288032" cy="216779"/>
            </a:xfrm>
            <a:prstGeom prst="roundRect">
              <a:avLst/>
            </a:prstGeom>
            <a:solidFill>
              <a:srgbClr val="92D050">
                <a:alpha val="50000"/>
              </a:srgbClr>
            </a:solidFill>
            <a:ln w="9525" cap="flat" cmpd="sng" algn="ctr">
              <a:no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1"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90" name="角丸四角形 89"/>
            <p:cNvSpPr/>
            <p:nvPr/>
          </p:nvSpPr>
          <p:spPr bwMode="auto">
            <a:xfrm>
              <a:off x="1145131" y="2322410"/>
              <a:ext cx="288032" cy="216779"/>
            </a:xfrm>
            <a:prstGeom prst="roundRect">
              <a:avLst/>
            </a:prstGeom>
            <a:solidFill>
              <a:srgbClr val="92D050">
                <a:alpha val="50000"/>
              </a:srgbClr>
            </a:solidFill>
            <a:ln w="9525" cap="flat" cmpd="sng" algn="ctr">
              <a:no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1"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91" name="角丸四角形 90"/>
            <p:cNvSpPr/>
            <p:nvPr/>
          </p:nvSpPr>
          <p:spPr bwMode="auto">
            <a:xfrm>
              <a:off x="2771800" y="4227296"/>
              <a:ext cx="288032" cy="216779"/>
            </a:xfrm>
            <a:prstGeom prst="roundRect">
              <a:avLst/>
            </a:prstGeom>
            <a:solidFill>
              <a:srgbClr val="92D050">
                <a:alpha val="50000"/>
              </a:srgbClr>
            </a:solidFill>
            <a:ln w="9525" cap="flat" cmpd="sng" algn="ctr">
              <a:no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1"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92" name="角丸四角形 91"/>
            <p:cNvSpPr/>
            <p:nvPr/>
          </p:nvSpPr>
          <p:spPr bwMode="auto">
            <a:xfrm>
              <a:off x="3121449" y="4220031"/>
              <a:ext cx="288032" cy="216779"/>
            </a:xfrm>
            <a:prstGeom prst="roundRect">
              <a:avLst/>
            </a:prstGeom>
            <a:solidFill>
              <a:srgbClr val="92D050">
                <a:alpha val="50000"/>
              </a:srgbClr>
            </a:solidFill>
            <a:ln w="9525" cap="flat" cmpd="sng" algn="ctr">
              <a:no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1"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93" name="角丸四角形 92"/>
            <p:cNvSpPr/>
            <p:nvPr/>
          </p:nvSpPr>
          <p:spPr bwMode="auto">
            <a:xfrm>
              <a:off x="3231074" y="1741759"/>
              <a:ext cx="548837" cy="216779"/>
            </a:xfrm>
            <a:prstGeom prst="roundRect">
              <a:avLst/>
            </a:prstGeom>
            <a:solidFill>
              <a:srgbClr val="92D050">
                <a:alpha val="50000"/>
              </a:srgbClr>
            </a:solidFill>
            <a:ln w="9525" cap="flat" cmpd="sng" algn="ctr">
              <a:no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1"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94" name="角丸四角形 93"/>
            <p:cNvSpPr/>
            <p:nvPr/>
          </p:nvSpPr>
          <p:spPr bwMode="auto">
            <a:xfrm>
              <a:off x="1167369" y="2852936"/>
              <a:ext cx="548837" cy="216779"/>
            </a:xfrm>
            <a:prstGeom prst="roundRect">
              <a:avLst/>
            </a:prstGeom>
            <a:solidFill>
              <a:srgbClr val="92D050">
                <a:alpha val="50000"/>
              </a:srgbClr>
            </a:solidFill>
            <a:ln w="9525" cap="flat" cmpd="sng" algn="ctr">
              <a:no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1"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95" name="角丸四角形 94"/>
            <p:cNvSpPr/>
            <p:nvPr/>
          </p:nvSpPr>
          <p:spPr bwMode="auto">
            <a:xfrm>
              <a:off x="1145131" y="4228111"/>
              <a:ext cx="288032" cy="216779"/>
            </a:xfrm>
            <a:prstGeom prst="roundRect">
              <a:avLst/>
            </a:prstGeom>
            <a:solidFill>
              <a:srgbClr val="92D050">
                <a:alpha val="50000"/>
              </a:srgbClr>
            </a:solidFill>
            <a:ln w="9525" cap="flat" cmpd="sng" algn="ctr">
              <a:no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1"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99" name="角丸四角形 98"/>
            <p:cNvSpPr/>
            <p:nvPr/>
          </p:nvSpPr>
          <p:spPr bwMode="auto">
            <a:xfrm>
              <a:off x="2913782" y="4488900"/>
              <a:ext cx="288032" cy="216779"/>
            </a:xfrm>
            <a:prstGeom prst="roundRect">
              <a:avLst/>
            </a:prstGeom>
            <a:solidFill>
              <a:srgbClr val="92D050">
                <a:alpha val="50000"/>
              </a:srgbClr>
            </a:solidFill>
            <a:ln w="9525" cap="flat" cmpd="sng" algn="ctr">
              <a:no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1"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100" name="角丸四角形 99"/>
            <p:cNvSpPr/>
            <p:nvPr/>
          </p:nvSpPr>
          <p:spPr bwMode="auto">
            <a:xfrm>
              <a:off x="1585563" y="4220030"/>
              <a:ext cx="288032" cy="216779"/>
            </a:xfrm>
            <a:prstGeom prst="roundRect">
              <a:avLst/>
            </a:prstGeom>
            <a:solidFill>
              <a:srgbClr val="92D050">
                <a:alpha val="50000"/>
              </a:srgbClr>
            </a:solidFill>
            <a:ln w="9525" cap="flat" cmpd="sng" algn="ctr">
              <a:no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1"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101" name="角丸四角形 100"/>
            <p:cNvSpPr/>
            <p:nvPr/>
          </p:nvSpPr>
          <p:spPr bwMode="auto">
            <a:xfrm>
              <a:off x="899592" y="3133673"/>
              <a:ext cx="288032" cy="216779"/>
            </a:xfrm>
            <a:prstGeom prst="roundRect">
              <a:avLst/>
            </a:prstGeom>
            <a:solidFill>
              <a:srgbClr val="92D050">
                <a:alpha val="50000"/>
              </a:srgbClr>
            </a:solidFill>
            <a:ln w="9525" cap="flat" cmpd="sng" algn="ctr">
              <a:no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1"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102" name="角丸四角形 101"/>
            <p:cNvSpPr/>
            <p:nvPr/>
          </p:nvSpPr>
          <p:spPr bwMode="auto">
            <a:xfrm>
              <a:off x="907976" y="3680650"/>
              <a:ext cx="288032" cy="216779"/>
            </a:xfrm>
            <a:prstGeom prst="roundRect">
              <a:avLst/>
            </a:prstGeom>
            <a:solidFill>
              <a:srgbClr val="92D050">
                <a:alpha val="50000"/>
              </a:srgbClr>
            </a:solidFill>
            <a:ln w="9525" cap="flat" cmpd="sng" algn="ctr">
              <a:no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1"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grpSp>
      <p:grpSp>
        <p:nvGrpSpPr>
          <p:cNvPr id="104" name="グループ化 103"/>
          <p:cNvGrpSpPr/>
          <p:nvPr/>
        </p:nvGrpSpPr>
        <p:grpSpPr>
          <a:xfrm>
            <a:off x="5035550" y="1130300"/>
            <a:ext cx="3053370" cy="5527198"/>
            <a:chOff x="5035550" y="1130300"/>
            <a:chExt cx="3053370" cy="5527198"/>
          </a:xfrm>
        </p:grpSpPr>
        <p:sp>
          <p:nvSpPr>
            <p:cNvPr id="103" name="角丸四角形 102"/>
            <p:cNvSpPr/>
            <p:nvPr/>
          </p:nvSpPr>
          <p:spPr bwMode="auto">
            <a:xfrm>
              <a:off x="5035550" y="1130300"/>
              <a:ext cx="688578" cy="420186"/>
            </a:xfrm>
            <a:prstGeom prst="roundRect">
              <a:avLst/>
            </a:prstGeom>
            <a:noFill/>
            <a:ln w="38100" cap="flat" cmpd="sng" algn="ctr">
              <a:solidFill>
                <a:srgbClr val="FF9933"/>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1"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107" name="角丸四角形 106"/>
            <p:cNvSpPr/>
            <p:nvPr/>
          </p:nvSpPr>
          <p:spPr bwMode="auto">
            <a:xfrm>
              <a:off x="7380312" y="1141595"/>
              <a:ext cx="688578" cy="420186"/>
            </a:xfrm>
            <a:prstGeom prst="roundRect">
              <a:avLst/>
            </a:prstGeom>
            <a:noFill/>
            <a:ln w="38100" cap="flat" cmpd="sng" algn="ctr">
              <a:solidFill>
                <a:srgbClr val="FF9933"/>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1"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108" name="角丸四角形 107"/>
            <p:cNvSpPr/>
            <p:nvPr/>
          </p:nvSpPr>
          <p:spPr bwMode="auto">
            <a:xfrm>
              <a:off x="6167648" y="1832727"/>
              <a:ext cx="708608" cy="420186"/>
            </a:xfrm>
            <a:prstGeom prst="roundRect">
              <a:avLst/>
            </a:prstGeom>
            <a:noFill/>
            <a:ln w="38100" cap="flat" cmpd="sng" algn="ctr">
              <a:solidFill>
                <a:srgbClr val="FF9933"/>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1"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109" name="角丸四角形 108"/>
            <p:cNvSpPr/>
            <p:nvPr/>
          </p:nvSpPr>
          <p:spPr bwMode="auto">
            <a:xfrm>
              <a:off x="6167648" y="2492896"/>
              <a:ext cx="708608" cy="420186"/>
            </a:xfrm>
            <a:prstGeom prst="roundRect">
              <a:avLst/>
            </a:prstGeom>
            <a:noFill/>
            <a:ln w="38100" cap="flat" cmpd="sng" algn="ctr">
              <a:solidFill>
                <a:srgbClr val="FF9933"/>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1"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110" name="角丸四角形 109"/>
            <p:cNvSpPr/>
            <p:nvPr/>
          </p:nvSpPr>
          <p:spPr bwMode="auto">
            <a:xfrm>
              <a:off x="6156176" y="3080822"/>
              <a:ext cx="708608" cy="420186"/>
            </a:xfrm>
            <a:prstGeom prst="roundRect">
              <a:avLst/>
            </a:prstGeom>
            <a:noFill/>
            <a:ln w="38100" cap="flat" cmpd="sng" algn="ctr">
              <a:solidFill>
                <a:srgbClr val="FF9933"/>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1"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111" name="角丸四角形 110"/>
            <p:cNvSpPr/>
            <p:nvPr/>
          </p:nvSpPr>
          <p:spPr bwMode="auto">
            <a:xfrm>
              <a:off x="6156176" y="3656886"/>
              <a:ext cx="708608" cy="420186"/>
            </a:xfrm>
            <a:prstGeom prst="roundRect">
              <a:avLst/>
            </a:prstGeom>
            <a:noFill/>
            <a:ln w="38100" cap="flat" cmpd="sng" algn="ctr">
              <a:solidFill>
                <a:srgbClr val="FF9933"/>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1"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112" name="角丸四角形 111"/>
            <p:cNvSpPr/>
            <p:nvPr/>
          </p:nvSpPr>
          <p:spPr bwMode="auto">
            <a:xfrm>
              <a:off x="6167648" y="5601102"/>
              <a:ext cx="708608" cy="420186"/>
            </a:xfrm>
            <a:prstGeom prst="roundRect">
              <a:avLst/>
            </a:prstGeom>
            <a:noFill/>
            <a:ln w="38100" cap="flat" cmpd="sng" algn="ctr">
              <a:solidFill>
                <a:srgbClr val="FF9933"/>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1"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113" name="角丸四角形 112"/>
            <p:cNvSpPr/>
            <p:nvPr/>
          </p:nvSpPr>
          <p:spPr bwMode="auto">
            <a:xfrm>
              <a:off x="6156176" y="6237312"/>
              <a:ext cx="708608" cy="420186"/>
            </a:xfrm>
            <a:prstGeom prst="roundRect">
              <a:avLst/>
            </a:prstGeom>
            <a:noFill/>
            <a:ln w="38100" cap="flat" cmpd="sng" algn="ctr">
              <a:solidFill>
                <a:srgbClr val="FF9933"/>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1"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114" name="角丸四角形 113"/>
            <p:cNvSpPr/>
            <p:nvPr/>
          </p:nvSpPr>
          <p:spPr bwMode="auto">
            <a:xfrm>
              <a:off x="7380312" y="4365104"/>
              <a:ext cx="708608" cy="420186"/>
            </a:xfrm>
            <a:prstGeom prst="roundRect">
              <a:avLst/>
            </a:prstGeom>
            <a:noFill/>
            <a:ln w="38100" cap="flat" cmpd="sng" algn="ctr">
              <a:solidFill>
                <a:srgbClr val="FF9933"/>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1"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115" name="角丸四角形 114"/>
            <p:cNvSpPr/>
            <p:nvPr/>
          </p:nvSpPr>
          <p:spPr bwMode="auto">
            <a:xfrm>
              <a:off x="7380312" y="5013176"/>
              <a:ext cx="708608" cy="420186"/>
            </a:xfrm>
            <a:prstGeom prst="roundRect">
              <a:avLst/>
            </a:prstGeom>
            <a:noFill/>
            <a:ln w="38100" cap="flat" cmpd="sng" algn="ctr">
              <a:solidFill>
                <a:srgbClr val="FF9933"/>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1"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grpSp>
      <p:sp>
        <p:nvSpPr>
          <p:cNvPr id="3" name="スライド番号プレースホルダー 2"/>
          <p:cNvSpPr>
            <a:spLocks noGrp="1"/>
          </p:cNvSpPr>
          <p:nvPr>
            <p:ph type="sldNum" sz="quarter" idx="12"/>
          </p:nvPr>
        </p:nvSpPr>
        <p:spPr/>
        <p:txBody>
          <a:bodyPr/>
          <a:lstStyle/>
          <a:p>
            <a:fld id="{487D7C85-7EC1-4C48-83E8-12241FCB48DE}" type="slidenum">
              <a:rPr lang="en-US" altLang="ja-JP" smtClean="0"/>
              <a:pPr/>
              <a:t>6</a:t>
            </a:fld>
            <a:endParaRPr lang="en-US" altLang="ja-JP"/>
          </a:p>
        </p:txBody>
      </p:sp>
    </p:spTree>
    <p:extLst>
      <p:ext uri="{BB962C8B-B14F-4D97-AF65-F5344CB8AC3E}">
        <p14:creationId xmlns:p14="http://schemas.microsoft.com/office/powerpoint/2010/main" val="36507408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67"/>
                                        </p:tgtEl>
                                        <p:attrNameLst>
                                          <p:attrName>style.visibility</p:attrName>
                                        </p:attrNameLst>
                                      </p:cBhvr>
                                      <p:to>
                                        <p:strVal val="visible"/>
                                      </p:to>
                                    </p:set>
                                    <p:animEffect transition="in" filter="barn(inVertical)">
                                      <p:cBhvr>
                                        <p:cTn id="7" dur="500"/>
                                        <p:tgtEl>
                                          <p:spTgt spid="67"/>
                                        </p:tgtEl>
                                      </p:cBhvr>
                                    </p:animEffect>
                                  </p:childTnLst>
                                </p:cTn>
                              </p:par>
                              <p:par>
                                <p:cTn id="8" presetID="16" presetClass="entr" presetSubtype="21" fill="hold" nodeType="withEffect">
                                  <p:stCondLst>
                                    <p:cond delay="0"/>
                                  </p:stCondLst>
                                  <p:childTnLst>
                                    <p:set>
                                      <p:cBhvr>
                                        <p:cTn id="9" dur="1" fill="hold">
                                          <p:stCondLst>
                                            <p:cond delay="0"/>
                                          </p:stCondLst>
                                        </p:cTn>
                                        <p:tgtEl>
                                          <p:spTgt spid="104"/>
                                        </p:tgtEl>
                                        <p:attrNameLst>
                                          <p:attrName>style.visibility</p:attrName>
                                        </p:attrNameLst>
                                      </p:cBhvr>
                                      <p:to>
                                        <p:strVal val="visible"/>
                                      </p:to>
                                    </p:set>
                                    <p:animEffect transition="in" filter="barn(inVertical)">
                                      <p:cBhvr>
                                        <p:cTn id="10" dur="500"/>
                                        <p:tgtEl>
                                          <p:spTgt spid="104"/>
                                        </p:tgtEl>
                                      </p:cBhvr>
                                    </p:animEffect>
                                  </p:childTnLst>
                                </p:cTn>
                              </p:par>
                            </p:childTnLst>
                          </p:cTn>
                        </p:par>
                      </p:childTnLst>
                    </p:cTn>
                  </p:par>
                  <p:par>
                    <p:cTn id="11" fill="hold">
                      <p:stCondLst>
                        <p:cond delay="indefinite"/>
                      </p:stCondLst>
                      <p:childTnLst>
                        <p:par>
                          <p:cTn id="12" fill="hold">
                            <p:stCondLst>
                              <p:cond delay="0"/>
                            </p:stCondLst>
                            <p:childTnLst>
                              <p:par>
                                <p:cTn id="13" presetID="16" presetClass="exit" presetSubtype="21" fill="hold" nodeType="clickEffect">
                                  <p:stCondLst>
                                    <p:cond delay="0"/>
                                  </p:stCondLst>
                                  <p:childTnLst>
                                    <p:animEffect transition="out" filter="barn(inVertical)">
                                      <p:cBhvr>
                                        <p:cTn id="14" dur="500"/>
                                        <p:tgtEl>
                                          <p:spTgt spid="104"/>
                                        </p:tgtEl>
                                      </p:cBhvr>
                                    </p:animEffect>
                                    <p:set>
                                      <p:cBhvr>
                                        <p:cTn id="15" dur="1" fill="hold">
                                          <p:stCondLst>
                                            <p:cond delay="499"/>
                                          </p:stCondLst>
                                        </p:cTn>
                                        <p:tgtEl>
                                          <p:spTgt spid="104"/>
                                        </p:tgtEl>
                                        <p:attrNameLst>
                                          <p:attrName>style.visibility</p:attrName>
                                        </p:attrNameLst>
                                      </p:cBhvr>
                                      <p:to>
                                        <p:strVal val="hidden"/>
                                      </p:to>
                                    </p:set>
                                  </p:childTnLst>
                                </p:cTn>
                              </p:par>
                            </p:childTnLst>
                          </p:cTn>
                        </p:par>
                      </p:childTnLst>
                    </p:cTn>
                  </p:par>
                  <p:par>
                    <p:cTn id="16" fill="hold">
                      <p:stCondLst>
                        <p:cond delay="indefinite"/>
                      </p:stCondLst>
                      <p:childTnLst>
                        <p:par>
                          <p:cTn id="17" fill="hold">
                            <p:stCondLst>
                              <p:cond delay="0"/>
                            </p:stCondLst>
                            <p:childTnLst>
                              <p:par>
                                <p:cTn id="18" presetID="16" presetClass="entr" presetSubtype="21" fill="hold" grpId="0" nodeType="clickEffect">
                                  <p:stCondLst>
                                    <p:cond delay="0"/>
                                  </p:stCondLst>
                                  <p:childTnLst>
                                    <p:set>
                                      <p:cBhvr>
                                        <p:cTn id="19" dur="1" fill="hold">
                                          <p:stCondLst>
                                            <p:cond delay="0"/>
                                          </p:stCondLst>
                                        </p:cTn>
                                        <p:tgtEl>
                                          <p:spTgt spid="80"/>
                                        </p:tgtEl>
                                        <p:attrNameLst>
                                          <p:attrName>style.visibility</p:attrName>
                                        </p:attrNameLst>
                                      </p:cBhvr>
                                      <p:to>
                                        <p:strVal val="visible"/>
                                      </p:to>
                                    </p:set>
                                    <p:animEffect transition="in" filter="barn(inVertical)">
                                      <p:cBhvr>
                                        <p:cTn id="20" dur="500"/>
                                        <p:tgtEl>
                                          <p:spTgt spid="80"/>
                                        </p:tgtEl>
                                      </p:cBhvr>
                                    </p:animEffect>
                                  </p:childTnLst>
                                </p:cTn>
                              </p:par>
                              <p:par>
                                <p:cTn id="21" presetID="16" presetClass="entr" presetSubtype="21" fill="hold" nodeType="withEffect">
                                  <p:stCondLst>
                                    <p:cond delay="0"/>
                                  </p:stCondLst>
                                  <p:childTnLst>
                                    <p:set>
                                      <p:cBhvr>
                                        <p:cTn id="22" dur="1" fill="hold">
                                          <p:stCondLst>
                                            <p:cond delay="0"/>
                                          </p:stCondLst>
                                        </p:cTn>
                                        <p:tgtEl>
                                          <p:spTgt spid="65"/>
                                        </p:tgtEl>
                                        <p:attrNameLst>
                                          <p:attrName>style.visibility</p:attrName>
                                        </p:attrNameLst>
                                      </p:cBhvr>
                                      <p:to>
                                        <p:strVal val="visible"/>
                                      </p:to>
                                    </p:set>
                                    <p:animEffect transition="in" filter="barn(inVertical)">
                                      <p:cBhvr>
                                        <p:cTn id="23" dur="500"/>
                                        <p:tgtEl>
                                          <p:spTgt spid="65"/>
                                        </p:tgtEl>
                                      </p:cBhvr>
                                    </p:animEffect>
                                  </p:childTnLst>
                                </p:cTn>
                              </p:par>
                              <p:par>
                                <p:cTn id="24" presetID="16" presetClass="entr" presetSubtype="21" fill="hold" nodeType="withEffect">
                                  <p:stCondLst>
                                    <p:cond delay="0"/>
                                  </p:stCondLst>
                                  <p:childTnLst>
                                    <p:set>
                                      <p:cBhvr>
                                        <p:cTn id="25" dur="1" fill="hold">
                                          <p:stCondLst>
                                            <p:cond delay="0"/>
                                          </p:stCondLst>
                                        </p:cTn>
                                        <p:tgtEl>
                                          <p:spTgt spid="66"/>
                                        </p:tgtEl>
                                        <p:attrNameLst>
                                          <p:attrName>style.visibility</p:attrName>
                                        </p:attrNameLst>
                                      </p:cBhvr>
                                      <p:to>
                                        <p:strVal val="visible"/>
                                      </p:to>
                                    </p:set>
                                    <p:animEffect transition="in" filter="barn(inVertical)">
                                      <p:cBhvr>
                                        <p:cTn id="26" dur="500"/>
                                        <p:tgtEl>
                                          <p:spTgt spid="66"/>
                                        </p:tgtEl>
                                      </p:cBhvr>
                                    </p:animEffect>
                                  </p:childTnLst>
                                </p:cTn>
                              </p:par>
                            </p:childTnLst>
                          </p:cTn>
                        </p:par>
                      </p:childTnLst>
                    </p:cTn>
                  </p:par>
                  <p:par>
                    <p:cTn id="27" fill="hold">
                      <p:stCondLst>
                        <p:cond delay="indefinite"/>
                      </p:stCondLst>
                      <p:childTnLst>
                        <p:par>
                          <p:cTn id="28" fill="hold">
                            <p:stCondLst>
                              <p:cond delay="0"/>
                            </p:stCondLst>
                            <p:childTnLst>
                              <p:par>
                                <p:cTn id="29" presetID="16" presetClass="exit" presetSubtype="21" fill="hold" nodeType="clickEffect">
                                  <p:stCondLst>
                                    <p:cond delay="0"/>
                                  </p:stCondLst>
                                  <p:childTnLst>
                                    <p:animEffect transition="out" filter="barn(inVertical)">
                                      <p:cBhvr>
                                        <p:cTn id="30" dur="500"/>
                                        <p:tgtEl>
                                          <p:spTgt spid="65"/>
                                        </p:tgtEl>
                                      </p:cBhvr>
                                    </p:animEffect>
                                    <p:set>
                                      <p:cBhvr>
                                        <p:cTn id="31" dur="1" fill="hold">
                                          <p:stCondLst>
                                            <p:cond delay="499"/>
                                          </p:stCondLst>
                                        </p:cTn>
                                        <p:tgtEl>
                                          <p:spTgt spid="65"/>
                                        </p:tgtEl>
                                        <p:attrNameLst>
                                          <p:attrName>style.visibility</p:attrName>
                                        </p:attrNameLst>
                                      </p:cBhvr>
                                      <p:to>
                                        <p:strVal val="hidden"/>
                                      </p:to>
                                    </p:set>
                                  </p:childTnLst>
                                </p:cTn>
                              </p:par>
                              <p:par>
                                <p:cTn id="32" presetID="16" presetClass="exit" presetSubtype="21" fill="hold" nodeType="withEffect">
                                  <p:stCondLst>
                                    <p:cond delay="0"/>
                                  </p:stCondLst>
                                  <p:childTnLst>
                                    <p:animEffect transition="out" filter="barn(inVertical)">
                                      <p:cBhvr>
                                        <p:cTn id="33" dur="500"/>
                                        <p:tgtEl>
                                          <p:spTgt spid="66"/>
                                        </p:tgtEl>
                                      </p:cBhvr>
                                    </p:animEffect>
                                    <p:set>
                                      <p:cBhvr>
                                        <p:cTn id="34" dur="1" fill="hold">
                                          <p:stCondLst>
                                            <p:cond delay="499"/>
                                          </p:stCondLst>
                                        </p:cTn>
                                        <p:tgtEl>
                                          <p:spTgt spid="66"/>
                                        </p:tgtEl>
                                        <p:attrNameLst>
                                          <p:attrName>style.visibility</p:attrName>
                                        </p:attrNameLst>
                                      </p:cBhvr>
                                      <p:to>
                                        <p:strVal val="hidden"/>
                                      </p:to>
                                    </p:set>
                                  </p:childTnLst>
                                </p:cTn>
                              </p:par>
                            </p:childTnLst>
                          </p:cTn>
                        </p:par>
                      </p:childTnLst>
                    </p:cTn>
                  </p:par>
                  <p:par>
                    <p:cTn id="35" fill="hold">
                      <p:stCondLst>
                        <p:cond delay="indefinite"/>
                      </p:stCondLst>
                      <p:childTnLst>
                        <p:par>
                          <p:cTn id="36" fill="hold">
                            <p:stCondLst>
                              <p:cond delay="0"/>
                            </p:stCondLst>
                            <p:childTnLst>
                              <p:par>
                                <p:cTn id="37" presetID="16" presetClass="entr" presetSubtype="21" fill="hold" grpId="0" nodeType="clickEffect">
                                  <p:stCondLst>
                                    <p:cond delay="0"/>
                                  </p:stCondLst>
                                  <p:childTnLst>
                                    <p:set>
                                      <p:cBhvr>
                                        <p:cTn id="38" dur="1" fill="hold">
                                          <p:stCondLst>
                                            <p:cond delay="0"/>
                                          </p:stCondLst>
                                        </p:cTn>
                                        <p:tgtEl>
                                          <p:spTgt spid="88"/>
                                        </p:tgtEl>
                                        <p:attrNameLst>
                                          <p:attrName>style.visibility</p:attrName>
                                        </p:attrNameLst>
                                      </p:cBhvr>
                                      <p:to>
                                        <p:strVal val="visible"/>
                                      </p:to>
                                    </p:set>
                                    <p:animEffect transition="in" filter="barn(inVertical)">
                                      <p:cBhvr>
                                        <p:cTn id="39" dur="500"/>
                                        <p:tgtEl>
                                          <p:spTgt spid="88"/>
                                        </p:tgtEl>
                                      </p:cBhvr>
                                    </p:animEffect>
                                  </p:childTnLst>
                                </p:cTn>
                              </p:par>
                              <p:par>
                                <p:cTn id="40" presetID="16" presetClass="entr" presetSubtype="21" fill="hold" nodeType="withEffect">
                                  <p:stCondLst>
                                    <p:cond delay="0"/>
                                  </p:stCondLst>
                                  <p:childTnLst>
                                    <p:set>
                                      <p:cBhvr>
                                        <p:cTn id="41" dur="1" fill="hold">
                                          <p:stCondLst>
                                            <p:cond delay="0"/>
                                          </p:stCondLst>
                                        </p:cTn>
                                        <p:tgtEl>
                                          <p:spTgt spid="98"/>
                                        </p:tgtEl>
                                        <p:attrNameLst>
                                          <p:attrName>style.visibility</p:attrName>
                                        </p:attrNameLst>
                                      </p:cBhvr>
                                      <p:to>
                                        <p:strVal val="visible"/>
                                      </p:to>
                                    </p:set>
                                    <p:animEffect transition="in" filter="barn(inVertical)">
                                      <p:cBhvr>
                                        <p:cTn id="42" dur="500"/>
                                        <p:tgtEl>
                                          <p:spTgt spid="98"/>
                                        </p:tgtEl>
                                      </p:cBhvr>
                                    </p:animEffect>
                                  </p:childTnLst>
                                </p:cTn>
                              </p:par>
                              <p:par>
                                <p:cTn id="43" presetID="16" presetClass="entr" presetSubtype="21" fill="hold" grpId="0" nodeType="withEffect">
                                  <p:stCondLst>
                                    <p:cond delay="0"/>
                                  </p:stCondLst>
                                  <p:childTnLst>
                                    <p:set>
                                      <p:cBhvr>
                                        <p:cTn id="44" dur="1" fill="hold">
                                          <p:stCondLst>
                                            <p:cond delay="0"/>
                                          </p:stCondLst>
                                        </p:cTn>
                                        <p:tgtEl>
                                          <p:spTgt spid="82"/>
                                        </p:tgtEl>
                                        <p:attrNameLst>
                                          <p:attrName>style.visibility</p:attrName>
                                        </p:attrNameLst>
                                      </p:cBhvr>
                                      <p:to>
                                        <p:strVal val="visible"/>
                                      </p:to>
                                    </p:set>
                                    <p:animEffect transition="in" filter="barn(inVertical)">
                                      <p:cBhvr>
                                        <p:cTn id="45" dur="500"/>
                                        <p:tgtEl>
                                          <p:spTgt spid="82"/>
                                        </p:tgtEl>
                                      </p:cBhvr>
                                    </p:animEffect>
                                  </p:childTnLst>
                                </p:cTn>
                              </p:par>
                            </p:childTnLst>
                          </p:cTn>
                        </p:par>
                      </p:childTnLst>
                    </p:cTn>
                  </p:par>
                  <p:par>
                    <p:cTn id="46" fill="hold">
                      <p:stCondLst>
                        <p:cond delay="indefinite"/>
                      </p:stCondLst>
                      <p:childTnLst>
                        <p:par>
                          <p:cTn id="47" fill="hold">
                            <p:stCondLst>
                              <p:cond delay="0"/>
                            </p:stCondLst>
                            <p:childTnLst>
                              <p:par>
                                <p:cTn id="48" presetID="16" presetClass="exit" presetSubtype="21" fill="hold" nodeType="clickEffect">
                                  <p:stCondLst>
                                    <p:cond delay="0"/>
                                  </p:stCondLst>
                                  <p:childTnLst>
                                    <p:animEffect transition="out" filter="barn(inVertical)">
                                      <p:cBhvr>
                                        <p:cTn id="49" dur="500"/>
                                        <p:tgtEl>
                                          <p:spTgt spid="98"/>
                                        </p:tgtEl>
                                      </p:cBhvr>
                                    </p:animEffect>
                                    <p:set>
                                      <p:cBhvr>
                                        <p:cTn id="50" dur="1" fill="hold">
                                          <p:stCondLst>
                                            <p:cond delay="499"/>
                                          </p:stCondLst>
                                        </p:cTn>
                                        <p:tgtEl>
                                          <p:spTgt spid="98"/>
                                        </p:tgtEl>
                                        <p:attrNameLst>
                                          <p:attrName>style.visibility</p:attrName>
                                        </p:attrNameLst>
                                      </p:cBhvr>
                                      <p:to>
                                        <p:strVal val="hidden"/>
                                      </p:to>
                                    </p:set>
                                  </p:childTnLst>
                                </p:cTn>
                              </p:par>
                              <p:par>
                                <p:cTn id="51" presetID="16" presetClass="exit" presetSubtype="21" fill="hold" grpId="1" nodeType="withEffect">
                                  <p:stCondLst>
                                    <p:cond delay="0"/>
                                  </p:stCondLst>
                                  <p:childTnLst>
                                    <p:animEffect transition="out" filter="barn(inVertical)">
                                      <p:cBhvr>
                                        <p:cTn id="52" dur="500"/>
                                        <p:tgtEl>
                                          <p:spTgt spid="82"/>
                                        </p:tgtEl>
                                      </p:cBhvr>
                                    </p:animEffect>
                                    <p:set>
                                      <p:cBhvr>
                                        <p:cTn id="53" dur="1" fill="hold">
                                          <p:stCondLst>
                                            <p:cond delay="499"/>
                                          </p:stCondLst>
                                        </p:cTn>
                                        <p:tgtEl>
                                          <p:spTgt spid="82"/>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7" grpId="0" animBg="1"/>
      <p:bldP spid="80" grpId="0" animBg="1"/>
      <p:bldP spid="82" grpId="0" animBg="1"/>
      <p:bldP spid="82" grpId="1" animBg="1"/>
      <p:bldP spid="88"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MDG</a:t>
            </a:r>
            <a:r>
              <a:rPr kumimoji="1" lang="ja-JP" altLang="en-US" dirty="0" smtClean="0"/>
              <a:t>を用いたコードクローン検出の手順</a:t>
            </a:r>
            <a:endParaRPr kumimoji="1" lang="ja-JP" altLang="en-US" dirty="0"/>
          </a:p>
        </p:txBody>
      </p:sp>
      <p:sp>
        <p:nvSpPr>
          <p:cNvPr id="3" name="コンテンツ プレースホルダ 2"/>
          <p:cNvSpPr>
            <a:spLocks noGrp="1"/>
          </p:cNvSpPr>
          <p:nvPr>
            <p:ph idx="1"/>
          </p:nvPr>
        </p:nvSpPr>
        <p:spPr/>
        <p:txBody>
          <a:bodyPr/>
          <a:lstStyle/>
          <a:p>
            <a:r>
              <a:rPr kumimoji="1" lang="en-US" altLang="ja-JP" dirty="0" smtClean="0">
                <a:solidFill>
                  <a:schemeClr val="tx1"/>
                </a:solidFill>
              </a:rPr>
              <a:t>STEP1</a:t>
            </a:r>
            <a:r>
              <a:rPr lang="ja-JP" altLang="en-US" dirty="0"/>
              <a:t>：</a:t>
            </a:r>
            <a:r>
              <a:rPr kumimoji="1" lang="en-US" altLang="ja-JP" dirty="0" smtClean="0"/>
              <a:t>MDG</a:t>
            </a:r>
            <a:r>
              <a:rPr kumimoji="1" lang="ja-JP" altLang="en-US" dirty="0" smtClean="0"/>
              <a:t>の全ての頂点のハッシュ値を求め，ハッシュ値が等しい頂点ごとにグループの作成</a:t>
            </a:r>
            <a:endParaRPr kumimoji="1" lang="en-US" altLang="ja-JP" dirty="0" smtClean="0"/>
          </a:p>
          <a:p>
            <a:r>
              <a:rPr lang="en-US" altLang="ja-JP" dirty="0" smtClean="0">
                <a:solidFill>
                  <a:schemeClr val="tx1"/>
                </a:solidFill>
              </a:rPr>
              <a:t>STEP2</a:t>
            </a:r>
            <a:r>
              <a:rPr lang="ja-JP" altLang="en-US" dirty="0" smtClean="0">
                <a:solidFill>
                  <a:schemeClr val="tx1"/>
                </a:solidFill>
              </a:rPr>
              <a:t>：</a:t>
            </a:r>
            <a:r>
              <a:rPr lang="ja-JP" altLang="en-US" dirty="0" smtClean="0"/>
              <a:t>同じ</a:t>
            </a:r>
            <a:r>
              <a:rPr lang="ja-JP" altLang="en-US" dirty="0" smtClean="0"/>
              <a:t>グループ内の全ての頂点のペアから，同形部分グラフのペアを探索</a:t>
            </a:r>
            <a:endParaRPr lang="en-US" altLang="ja-JP" dirty="0" smtClean="0"/>
          </a:p>
          <a:p>
            <a:r>
              <a:rPr kumimoji="1" lang="en-US" altLang="ja-JP" dirty="0" smtClean="0">
                <a:solidFill>
                  <a:schemeClr val="tx1"/>
                </a:solidFill>
              </a:rPr>
              <a:t>STEP3</a:t>
            </a:r>
            <a:r>
              <a:rPr kumimoji="1" lang="ja-JP" altLang="en-US" dirty="0" smtClean="0">
                <a:solidFill>
                  <a:schemeClr val="tx1"/>
                </a:solidFill>
              </a:rPr>
              <a:t>：</a:t>
            </a:r>
            <a:r>
              <a:rPr kumimoji="1" lang="ja-JP" altLang="en-US" dirty="0" smtClean="0"/>
              <a:t>不必要</a:t>
            </a:r>
            <a:r>
              <a:rPr kumimoji="1" lang="ja-JP" altLang="en-US" dirty="0" smtClean="0"/>
              <a:t>なクローンペアの削除</a:t>
            </a:r>
            <a:endParaRPr kumimoji="1" lang="en-US" altLang="ja-JP" dirty="0" smtClean="0"/>
          </a:p>
          <a:p>
            <a:r>
              <a:rPr lang="ja-JP" altLang="en-US" dirty="0">
                <a:solidFill>
                  <a:schemeClr val="tx1"/>
                </a:solidFill>
              </a:rPr>
              <a:t>（</a:t>
            </a:r>
            <a:r>
              <a:rPr lang="en-US" altLang="ja-JP" dirty="0" smtClean="0">
                <a:solidFill>
                  <a:schemeClr val="tx1"/>
                </a:solidFill>
              </a:rPr>
              <a:t>STEP4</a:t>
            </a:r>
            <a:r>
              <a:rPr lang="ja-JP" altLang="en-US" dirty="0" smtClean="0">
                <a:solidFill>
                  <a:schemeClr val="tx1"/>
                </a:solidFill>
              </a:rPr>
              <a:t>：</a:t>
            </a:r>
            <a:r>
              <a:rPr lang="ja-JP" altLang="en-US" dirty="0" smtClean="0"/>
              <a:t>クローンペア</a:t>
            </a:r>
            <a:r>
              <a:rPr lang="ja-JP" altLang="en-US" dirty="0" smtClean="0"/>
              <a:t>からクローンセットへ変換）</a:t>
            </a:r>
            <a:endParaRPr kumimoji="1" lang="ja-JP" altLang="en-US" dirty="0"/>
          </a:p>
        </p:txBody>
      </p:sp>
      <p:sp>
        <p:nvSpPr>
          <p:cNvPr id="4" name="テキスト ボックス 3"/>
          <p:cNvSpPr txBox="1"/>
          <p:nvPr/>
        </p:nvSpPr>
        <p:spPr>
          <a:xfrm>
            <a:off x="0" y="5157192"/>
            <a:ext cx="9144000" cy="523220"/>
          </a:xfrm>
          <a:prstGeom prst="rect">
            <a:avLst/>
          </a:prstGeom>
          <a:noFill/>
        </p:spPr>
        <p:txBody>
          <a:bodyPr wrap="square" rtlCol="0">
            <a:spAutoFit/>
          </a:bodyPr>
          <a:lstStyle/>
          <a:p>
            <a:pPr algn="ctr"/>
            <a:r>
              <a:rPr kumimoji="1" lang="ja-JP" altLang="en-US" sz="2800" dirty="0" smtClean="0"/>
              <a:t>本発表では，</a:t>
            </a:r>
            <a:r>
              <a:rPr kumimoji="1" lang="en-US" altLang="ja-JP" sz="2800" dirty="0" smtClean="0"/>
              <a:t>STEP3</a:t>
            </a:r>
            <a:r>
              <a:rPr kumimoji="1" lang="ja-JP" altLang="en-US" sz="2800" dirty="0" smtClean="0"/>
              <a:t>と</a:t>
            </a:r>
            <a:r>
              <a:rPr kumimoji="1" lang="en-US" altLang="ja-JP" sz="2800" dirty="0" smtClean="0"/>
              <a:t>STEP4</a:t>
            </a:r>
            <a:r>
              <a:rPr kumimoji="1" lang="ja-JP" altLang="en-US" sz="2800" dirty="0" smtClean="0"/>
              <a:t>の説明は割愛</a:t>
            </a:r>
            <a:endParaRPr kumimoji="1" lang="ja-JP" altLang="en-US" sz="2800" dirty="0"/>
          </a:p>
        </p:txBody>
      </p:sp>
      <p:sp>
        <p:nvSpPr>
          <p:cNvPr id="5" name="スライド番号プレースホルダー 4"/>
          <p:cNvSpPr>
            <a:spLocks noGrp="1"/>
          </p:cNvSpPr>
          <p:nvPr>
            <p:ph type="sldNum" sz="quarter" idx="12"/>
          </p:nvPr>
        </p:nvSpPr>
        <p:spPr/>
        <p:txBody>
          <a:bodyPr/>
          <a:lstStyle/>
          <a:p>
            <a:fld id="{487D7C85-7EC1-4C48-83E8-12241FCB48DE}" type="slidenum">
              <a:rPr lang="en-US" altLang="ja-JP" smtClean="0"/>
              <a:pPr/>
              <a:t>7</a:t>
            </a:fld>
            <a:endParaRPr lang="en-US" altLang="ja-JP"/>
          </a:p>
        </p:txBody>
      </p:sp>
    </p:spTree>
    <p:extLst>
      <p:ext uri="{BB962C8B-B14F-4D97-AF65-F5344CB8AC3E}">
        <p14:creationId xmlns:p14="http://schemas.microsoft.com/office/powerpoint/2010/main" val="167022172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44450"/>
            <a:ext cx="8329642" cy="1143000"/>
          </a:xfrm>
        </p:spPr>
        <p:txBody>
          <a:bodyPr/>
          <a:lstStyle/>
          <a:p>
            <a:r>
              <a:rPr lang="en-US" altLang="ja-JP" dirty="0" smtClean="0"/>
              <a:t>STEP1</a:t>
            </a:r>
            <a:r>
              <a:rPr lang="ja-JP" altLang="en-US" dirty="0" smtClean="0"/>
              <a:t>：ハッシュ値の生成</a:t>
            </a:r>
            <a:endParaRPr kumimoji="1" lang="ja-JP" altLang="en-US" dirty="0"/>
          </a:p>
        </p:txBody>
      </p:sp>
      <p:sp>
        <p:nvSpPr>
          <p:cNvPr id="3" name="コンテンツ プレースホルダ 2"/>
          <p:cNvSpPr>
            <a:spLocks noGrp="1"/>
          </p:cNvSpPr>
          <p:nvPr>
            <p:ph idx="1"/>
          </p:nvPr>
        </p:nvSpPr>
        <p:spPr/>
        <p:txBody>
          <a:bodyPr/>
          <a:lstStyle/>
          <a:p>
            <a:r>
              <a:rPr kumimoji="1" lang="en-US" altLang="ja-JP" dirty="0" smtClean="0"/>
              <a:t>MDG</a:t>
            </a:r>
            <a:r>
              <a:rPr kumimoji="1" lang="ja-JP" altLang="en-US" dirty="0" smtClean="0"/>
              <a:t>の全ての頂点（プログラム中の文や式）のハッシュ値を求め，ハッシュ値が同じ頂点毎にグループを作成する</a:t>
            </a:r>
            <a:endParaRPr kumimoji="1" lang="en-US" altLang="ja-JP" dirty="0" smtClean="0"/>
          </a:p>
          <a:p>
            <a:pPr lvl="1"/>
            <a:r>
              <a:rPr lang="ja-JP" altLang="en-US" dirty="0" smtClean="0"/>
              <a:t>ハッシュ値は頂点が表すプログラム要素の構造に基づいて計算される</a:t>
            </a:r>
            <a:endParaRPr lang="en-US" altLang="ja-JP" dirty="0" smtClean="0"/>
          </a:p>
          <a:p>
            <a:pPr lvl="1"/>
            <a:r>
              <a:rPr lang="ja-JP" altLang="en-US" dirty="0" smtClean="0"/>
              <a:t>ハッシュ値の計算前に，変数やリテラルはその「型」に変換される</a:t>
            </a:r>
            <a:endParaRPr lang="en-US" altLang="ja-JP" dirty="0" smtClean="0"/>
          </a:p>
          <a:p>
            <a:r>
              <a:rPr lang="ja-JP" altLang="en-US" dirty="0" smtClean="0"/>
              <a:t>構造が等しく，用いている変数やリテラルの型が同じであれば，同じハッシュ値が生成される</a:t>
            </a:r>
            <a:endParaRPr lang="en-US" altLang="ja-JP" dirty="0" smtClean="0"/>
          </a:p>
          <a:p>
            <a:pPr lvl="1"/>
            <a:r>
              <a:rPr lang="ja-JP" altLang="en-US" dirty="0" smtClean="0"/>
              <a:t>同じハッシュ値：</a:t>
            </a:r>
            <a:r>
              <a:rPr lang="en-US" altLang="ja-JP" dirty="0" err="1" smtClean="0"/>
              <a:t>int</a:t>
            </a:r>
            <a:r>
              <a:rPr lang="en-US" altLang="ja-JP" dirty="0" smtClean="0"/>
              <a:t> </a:t>
            </a:r>
            <a:r>
              <a:rPr lang="en-US" altLang="ja-JP" dirty="0" err="1" smtClean="0"/>
              <a:t>i</a:t>
            </a:r>
            <a:r>
              <a:rPr lang="en-US" altLang="ja-JP" dirty="0" smtClean="0"/>
              <a:t> = 0, </a:t>
            </a:r>
            <a:r>
              <a:rPr lang="en-US" altLang="ja-JP" dirty="0" err="1" smtClean="0"/>
              <a:t>int</a:t>
            </a:r>
            <a:r>
              <a:rPr lang="en-US" altLang="ja-JP" dirty="0" smtClean="0"/>
              <a:t> number = 10</a:t>
            </a:r>
          </a:p>
          <a:p>
            <a:pPr lvl="1"/>
            <a:r>
              <a:rPr lang="ja-JP" altLang="en-US" dirty="0" smtClean="0"/>
              <a:t>違うハッシュ値：</a:t>
            </a:r>
            <a:r>
              <a:rPr lang="en-US" altLang="ja-JP" dirty="0" err="1" smtClean="0"/>
              <a:t>int</a:t>
            </a:r>
            <a:r>
              <a:rPr lang="en-US" altLang="ja-JP" dirty="0" smtClean="0"/>
              <a:t> x = n, </a:t>
            </a:r>
            <a:r>
              <a:rPr lang="en-US" altLang="ja-JP" dirty="0" err="1" smtClean="0"/>
              <a:t>int</a:t>
            </a:r>
            <a:r>
              <a:rPr lang="en-US" altLang="ja-JP" dirty="0" smtClean="0"/>
              <a:t> y = m + </a:t>
            </a:r>
            <a:r>
              <a:rPr lang="en-US" altLang="ja-JP" dirty="0" err="1" smtClean="0"/>
              <a:t>z.methodZ</a:t>
            </a:r>
            <a:r>
              <a:rPr lang="en-US" altLang="ja-JP" dirty="0" smtClean="0"/>
              <a:t>()</a:t>
            </a:r>
          </a:p>
          <a:p>
            <a:pPr lvl="2">
              <a:buNone/>
            </a:pPr>
            <a:r>
              <a:rPr lang="en-US" altLang="ja-JP" dirty="0" smtClean="0"/>
              <a:t>	</a:t>
            </a:r>
          </a:p>
          <a:p>
            <a:pPr lvl="1"/>
            <a:endParaRPr lang="en-US" altLang="ja-JP" dirty="0" smtClean="0"/>
          </a:p>
        </p:txBody>
      </p:sp>
      <p:sp>
        <p:nvSpPr>
          <p:cNvPr id="4" name="スライド番号プレースホルダー 3"/>
          <p:cNvSpPr>
            <a:spLocks noGrp="1"/>
          </p:cNvSpPr>
          <p:nvPr>
            <p:ph type="sldNum" sz="quarter" idx="12"/>
          </p:nvPr>
        </p:nvSpPr>
        <p:spPr/>
        <p:txBody>
          <a:bodyPr/>
          <a:lstStyle/>
          <a:p>
            <a:fld id="{487D7C85-7EC1-4C48-83E8-12241FCB48DE}" type="slidenum">
              <a:rPr lang="en-US" altLang="ja-JP" smtClean="0"/>
              <a:pPr/>
              <a:t>8</a:t>
            </a:fld>
            <a:endParaRPr lang="en-US" altLang="ja-JP"/>
          </a:p>
        </p:txBody>
      </p:sp>
    </p:spTree>
    <p:extLst>
      <p:ext uri="{BB962C8B-B14F-4D97-AF65-F5344CB8AC3E}">
        <p14:creationId xmlns:p14="http://schemas.microsoft.com/office/powerpoint/2010/main" val="239143873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STEP2: </a:t>
            </a:r>
            <a:r>
              <a:rPr lang="ja-JP" altLang="en-US" dirty="0" smtClean="0"/>
              <a:t>同形部分グラフの検出</a:t>
            </a:r>
            <a:endParaRPr kumimoji="1" lang="ja-JP" altLang="en-US" dirty="0"/>
          </a:p>
        </p:txBody>
      </p:sp>
      <p:sp>
        <p:nvSpPr>
          <p:cNvPr id="3" name="コンテンツ プレースホルダー 2"/>
          <p:cNvSpPr>
            <a:spLocks noGrp="1"/>
          </p:cNvSpPr>
          <p:nvPr>
            <p:ph idx="1"/>
          </p:nvPr>
        </p:nvSpPr>
        <p:spPr>
          <a:xfrm>
            <a:off x="457200" y="1600200"/>
            <a:ext cx="8291264" cy="5069160"/>
          </a:xfrm>
        </p:spPr>
        <p:txBody>
          <a:bodyPr/>
          <a:lstStyle/>
          <a:p>
            <a:r>
              <a:rPr kumimoji="1" lang="ja-JP" altLang="en-US" sz="2400" dirty="0" smtClean="0"/>
              <a:t>同じグループに属する頂点のペア（</a:t>
            </a:r>
            <a:r>
              <a:rPr lang="en-US" altLang="ja-JP" sz="2400" i="1" dirty="0" smtClean="0"/>
              <a:t>r</a:t>
            </a:r>
            <a:r>
              <a:rPr lang="en-US" altLang="ja-JP" sz="2400" i="1" baseline="-25000" dirty="0" smtClean="0"/>
              <a:t>1</a:t>
            </a:r>
            <a:r>
              <a:rPr lang="en-US" altLang="ja-JP" sz="2400" dirty="0" smtClean="0"/>
              <a:t>,</a:t>
            </a:r>
            <a:r>
              <a:rPr lang="en-US" altLang="ja-JP" sz="2400" i="1" dirty="0" smtClean="0"/>
              <a:t>r</a:t>
            </a:r>
            <a:r>
              <a:rPr lang="en-US" altLang="ja-JP" sz="2400" i="1" baseline="-25000" dirty="0" smtClean="0"/>
              <a:t>2</a:t>
            </a:r>
            <a:r>
              <a:rPr kumimoji="1" lang="ja-JP" altLang="en-US" sz="2400" dirty="0" smtClean="0"/>
              <a:t>）から，同形部分グラフのペアを検出する</a:t>
            </a:r>
            <a:endParaRPr kumimoji="1" lang="en-US" altLang="ja-JP" sz="2400" dirty="0" smtClean="0"/>
          </a:p>
          <a:p>
            <a:pPr lvl="1"/>
            <a:r>
              <a:rPr lang="en-US" altLang="ja-JP" sz="2000" i="1" dirty="0" smtClean="0"/>
              <a:t>r</a:t>
            </a:r>
            <a:r>
              <a:rPr lang="en-US" altLang="ja-JP" sz="2000" i="1" baseline="-25000" dirty="0" smtClean="0"/>
              <a:t>1</a:t>
            </a:r>
            <a:r>
              <a:rPr lang="ja-JP" altLang="en-US" sz="2000" dirty="0" smtClean="0"/>
              <a:t>と</a:t>
            </a:r>
            <a:r>
              <a:rPr lang="en-US" altLang="ja-JP" sz="2000" i="1" dirty="0" smtClean="0"/>
              <a:t>r</a:t>
            </a:r>
            <a:r>
              <a:rPr lang="en-US" altLang="ja-JP" sz="2000" i="1" baseline="-25000" dirty="0" smtClean="0"/>
              <a:t>2</a:t>
            </a:r>
            <a:r>
              <a:rPr lang="ja-JP" altLang="en-US" sz="2000" dirty="0" smtClean="0"/>
              <a:t>を基点とするスライシングにより，新たにたどった頂点が同じハッシュ値を持つ場合はそれらを同形部分グラフに加える</a:t>
            </a:r>
            <a:endParaRPr lang="en-US" altLang="ja-JP" sz="2000" dirty="0" smtClean="0"/>
          </a:p>
          <a:p>
            <a:pPr lvl="1"/>
            <a:endParaRPr lang="en-US" altLang="ja-JP" sz="2000" dirty="0" smtClean="0"/>
          </a:p>
          <a:p>
            <a:r>
              <a:rPr lang="ja-JP" altLang="en-US" sz="2400" dirty="0" smtClean="0"/>
              <a:t>以下の条件を満たすとき，スライシングを終了する</a:t>
            </a:r>
            <a:endParaRPr lang="en-US" altLang="ja-JP" sz="2400" dirty="0" smtClean="0"/>
          </a:p>
          <a:p>
            <a:pPr lvl="1"/>
            <a:r>
              <a:rPr lang="ja-JP" altLang="en-US" sz="2000" dirty="0" smtClean="0"/>
              <a:t>新たにたどった頂点のペア（</a:t>
            </a:r>
            <a:r>
              <a:rPr lang="en-US" altLang="ja-JP" sz="2000" i="1" dirty="0" smtClean="0"/>
              <a:t>p</a:t>
            </a:r>
            <a:r>
              <a:rPr lang="en-US" altLang="ja-JP" sz="2000" i="1" baseline="-25000" dirty="0" smtClean="0"/>
              <a:t>1</a:t>
            </a:r>
            <a:r>
              <a:rPr lang="en-US" altLang="ja-JP" sz="2000" dirty="0" smtClean="0"/>
              <a:t>,</a:t>
            </a:r>
            <a:r>
              <a:rPr lang="en-US" altLang="ja-JP" sz="2000" i="1" dirty="0" smtClean="0"/>
              <a:t>p</a:t>
            </a:r>
            <a:r>
              <a:rPr lang="en-US" altLang="ja-JP" sz="2000" i="1" baseline="-25000" dirty="0" smtClean="0"/>
              <a:t>2</a:t>
            </a:r>
            <a:r>
              <a:rPr lang="ja-JP" altLang="en-US" sz="2000" dirty="0" smtClean="0"/>
              <a:t>）が異なるハッシュ値を持つ</a:t>
            </a:r>
            <a:endParaRPr lang="en-US" altLang="ja-JP" sz="2000" dirty="0" smtClean="0"/>
          </a:p>
          <a:p>
            <a:pPr lvl="1"/>
            <a:r>
              <a:rPr lang="ja-JP" altLang="en-US" sz="2000" dirty="0" smtClean="0"/>
              <a:t>ハッシュ値は等しいが，</a:t>
            </a:r>
            <a:r>
              <a:rPr lang="en-US" altLang="ja-JP" sz="2000" i="1" dirty="0" smtClean="0"/>
              <a:t>r</a:t>
            </a:r>
            <a:r>
              <a:rPr lang="en-US" altLang="ja-JP" sz="2000" i="1" baseline="-25000" dirty="0" smtClean="0"/>
              <a:t>1</a:t>
            </a:r>
            <a:r>
              <a:rPr lang="ja-JP" altLang="en-US" sz="2000" dirty="0" smtClean="0"/>
              <a:t>のグラフにすでに</a:t>
            </a:r>
            <a:r>
              <a:rPr lang="en-US" altLang="ja-JP" sz="2000" i="1" dirty="0" smtClean="0"/>
              <a:t>p</a:t>
            </a:r>
            <a:r>
              <a:rPr lang="en-US" altLang="ja-JP" sz="2000" i="1" baseline="-25000" dirty="0" smtClean="0"/>
              <a:t>1</a:t>
            </a:r>
            <a:r>
              <a:rPr lang="ja-JP" altLang="en-US" sz="2000" dirty="0" smtClean="0"/>
              <a:t>が含まれている</a:t>
            </a:r>
            <a:endParaRPr lang="en-US" altLang="ja-JP" sz="2000" dirty="0" smtClean="0"/>
          </a:p>
          <a:p>
            <a:pPr lvl="2"/>
            <a:r>
              <a:rPr lang="ja-JP" altLang="en-US" sz="2000" dirty="0"/>
              <a:t>無限ループ</a:t>
            </a:r>
            <a:r>
              <a:rPr lang="ja-JP" altLang="en-US" sz="2000" dirty="0" smtClean="0"/>
              <a:t>を回避するための処理</a:t>
            </a:r>
            <a:endParaRPr lang="en-US" altLang="ja-JP" sz="2000" dirty="0" smtClean="0"/>
          </a:p>
          <a:p>
            <a:pPr lvl="2"/>
            <a:r>
              <a:rPr lang="en-US" altLang="ja-JP" sz="2000" i="1" dirty="0"/>
              <a:t>r</a:t>
            </a:r>
            <a:r>
              <a:rPr lang="en-US" altLang="ja-JP" sz="2000" i="1" baseline="-25000" dirty="0" smtClean="0"/>
              <a:t>2</a:t>
            </a:r>
            <a:r>
              <a:rPr lang="ja-JP" altLang="en-US" sz="2000" dirty="0" smtClean="0"/>
              <a:t>についても同様</a:t>
            </a:r>
            <a:endParaRPr lang="en-US" altLang="ja-JP" sz="2000" dirty="0" smtClean="0"/>
          </a:p>
          <a:p>
            <a:pPr lvl="1"/>
            <a:r>
              <a:rPr lang="ja-JP" altLang="en-US" sz="2000" dirty="0" smtClean="0"/>
              <a:t>ハッシュ値は等しいが，</a:t>
            </a:r>
            <a:r>
              <a:rPr lang="en-US" altLang="ja-JP" sz="2000" i="1" dirty="0" smtClean="0"/>
              <a:t>r</a:t>
            </a:r>
            <a:r>
              <a:rPr lang="en-US" altLang="ja-JP" sz="2000" i="1" baseline="-25000" dirty="0" smtClean="0"/>
              <a:t>1</a:t>
            </a:r>
            <a:r>
              <a:rPr lang="ja-JP" altLang="en-US" sz="2000" dirty="0" smtClean="0"/>
              <a:t>のグラフにすでに</a:t>
            </a:r>
            <a:r>
              <a:rPr lang="en-US" altLang="ja-JP" sz="2000" i="1" dirty="0" smtClean="0"/>
              <a:t>p</a:t>
            </a:r>
            <a:r>
              <a:rPr lang="en-US" altLang="ja-JP" sz="2000" i="1" baseline="-25000" dirty="0" smtClean="0"/>
              <a:t>2</a:t>
            </a:r>
            <a:r>
              <a:rPr lang="ja-JP" altLang="en-US" sz="2000" dirty="0" smtClean="0"/>
              <a:t>が含まれている</a:t>
            </a:r>
            <a:endParaRPr lang="en-US" altLang="ja-JP" sz="2000" dirty="0"/>
          </a:p>
          <a:p>
            <a:pPr lvl="2"/>
            <a:r>
              <a:rPr lang="en-US" altLang="ja-JP" sz="2000" dirty="0" smtClean="0"/>
              <a:t>2</a:t>
            </a:r>
            <a:r>
              <a:rPr lang="ja-JP" altLang="en-US" sz="2000" dirty="0" err="1" smtClean="0"/>
              <a:t>つの</a:t>
            </a:r>
            <a:r>
              <a:rPr lang="ja-JP" altLang="en-US" sz="2000" dirty="0" smtClean="0"/>
              <a:t>同形部分グラフが頂点を共有するのを回避するための処理</a:t>
            </a:r>
            <a:endParaRPr lang="en-US" altLang="ja-JP" sz="2000" dirty="0" smtClean="0"/>
          </a:p>
          <a:p>
            <a:pPr lvl="2"/>
            <a:r>
              <a:rPr lang="en-US" altLang="ja-JP" sz="2000" i="1" dirty="0"/>
              <a:t>r</a:t>
            </a:r>
            <a:r>
              <a:rPr lang="en-US" altLang="ja-JP" sz="2000" i="1" baseline="-25000" dirty="0" smtClean="0"/>
              <a:t>2</a:t>
            </a:r>
            <a:r>
              <a:rPr lang="ja-JP" altLang="en-US" sz="2000" dirty="0" smtClean="0"/>
              <a:t>についても同様</a:t>
            </a:r>
            <a:endParaRPr lang="en-US" altLang="ja-JP" sz="2000" dirty="0" smtClean="0"/>
          </a:p>
          <a:p>
            <a:pPr lvl="2"/>
            <a:endParaRPr lang="en-US" altLang="ja-JP" sz="2000" dirty="0" smtClean="0"/>
          </a:p>
        </p:txBody>
      </p:sp>
      <p:sp>
        <p:nvSpPr>
          <p:cNvPr id="4" name="スライド番号プレースホルダー 3"/>
          <p:cNvSpPr>
            <a:spLocks noGrp="1"/>
          </p:cNvSpPr>
          <p:nvPr>
            <p:ph type="sldNum" sz="quarter" idx="12"/>
          </p:nvPr>
        </p:nvSpPr>
        <p:spPr/>
        <p:txBody>
          <a:bodyPr/>
          <a:lstStyle/>
          <a:p>
            <a:fld id="{487D7C85-7EC1-4C48-83E8-12241FCB48DE}" type="slidenum">
              <a:rPr lang="en-US" altLang="ja-JP" smtClean="0"/>
              <a:pPr/>
              <a:t>9</a:t>
            </a:fld>
            <a:endParaRPr lang="en-US" altLang="ja-JP"/>
          </a:p>
        </p:txBody>
      </p:sp>
    </p:spTree>
    <p:extLst>
      <p:ext uri="{BB962C8B-B14F-4D97-AF65-F5344CB8AC3E}">
        <p14:creationId xmlns:p14="http://schemas.microsoft.com/office/powerpoint/2010/main" val="89792791"/>
      </p:ext>
    </p:extLst>
  </p:cSld>
  <p:clrMapOvr>
    <a:masterClrMapping/>
  </p:clrMapOvr>
  <p:timing>
    <p:tnLst>
      <p:par>
        <p:cTn id="1" dur="indefinite" restart="never" nodeType="tmRoot"/>
      </p:par>
    </p:tnLst>
  </p:timing>
</p:sld>
</file>

<file path=ppt/theme/theme1.xml><?xml version="1.0" encoding="utf-8"?>
<a:theme xmlns:a="http://schemas.openxmlformats.org/drawingml/2006/main" name="higo">
  <a:themeElements>
    <a:clrScheme name="line2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line2">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1" lang="ja-JP" altLang="en-US" sz="2400" b="0" i="0" u="none" strike="noStrike" cap="none" normalizeH="0" baseline="0" smtClean="0">
            <a:ln>
              <a:noFill/>
            </a:ln>
            <a:solidFill>
              <a:schemeClr val="tx1"/>
            </a:solidFill>
            <a:effectLst/>
            <a:latin typeface="Times New Roman" pitchFamily="18" charset="0"/>
            <a:ea typeface="ＭＳ Ｐゴシック" pitchFamily="50" charset="-128"/>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1" lang="ja-JP" altLang="en-US" sz="2400" b="0" i="0" u="none" strike="noStrike" cap="none" normalizeH="0" baseline="0" smtClean="0">
            <a:ln>
              <a:noFill/>
            </a:ln>
            <a:solidFill>
              <a:schemeClr val="tx1"/>
            </a:solidFill>
            <a:effectLst/>
            <a:latin typeface="Times New Roman" pitchFamily="18" charset="0"/>
            <a:ea typeface="ＭＳ Ｐゴシック" pitchFamily="50" charset="-128"/>
          </a:defRPr>
        </a:defPPr>
      </a:lstStyle>
    </a:lnDef>
  </a:objectDefaults>
  <a:extraClrSchemeLst>
    <a:extraClrScheme>
      <a:clrScheme name="line2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line2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line2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line2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line2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line2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line2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line2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line2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line2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line2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line2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テーマ">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higo</Template>
  <TotalTime>3436</TotalTime>
  <Words>3243</Words>
  <Application>Microsoft Office PowerPoint</Application>
  <PresentationFormat>画面に合わせる (4:3)</PresentationFormat>
  <Paragraphs>539</Paragraphs>
  <Slides>36</Slides>
  <Notes>6</Notes>
  <HiddenSlides>0</HiddenSlides>
  <MMClips>0</MMClips>
  <ScaleCrop>false</ScaleCrop>
  <HeadingPairs>
    <vt:vector size="4" baseType="variant">
      <vt:variant>
        <vt:lpstr>テーマ</vt:lpstr>
      </vt:variant>
      <vt:variant>
        <vt:i4>1</vt:i4>
      </vt:variant>
      <vt:variant>
        <vt:lpstr>スライド タイトル</vt:lpstr>
      </vt:variant>
      <vt:variant>
        <vt:i4>36</vt:i4>
      </vt:variant>
    </vt:vector>
  </HeadingPairs>
  <TitlesOfParts>
    <vt:vector size="37" baseType="lpstr">
      <vt:lpstr>higo</vt:lpstr>
      <vt:lpstr>複数のメソッドにまたがって存在する コードクローンの検出に向けて</vt:lpstr>
      <vt:lpstr>コードクローンとは</vt:lpstr>
      <vt:lpstr>コードクローン検出ツール</vt:lpstr>
      <vt:lpstr>既存手法の課題</vt:lpstr>
      <vt:lpstr>目的と提案内容</vt:lpstr>
      <vt:lpstr>プログラム依存グラフ（PDG）</vt:lpstr>
      <vt:lpstr>MDGを用いたコードクローン検出の手順</vt:lpstr>
      <vt:lpstr>STEP1：ハッシュ値の生成</vt:lpstr>
      <vt:lpstr>STEP2: 同形部分グラフの検出</vt:lpstr>
      <vt:lpstr>同型部分グラフ検出例：ソースコード</vt:lpstr>
      <vt:lpstr>同型部分グラフ検出例：MDG</vt:lpstr>
      <vt:lpstr>提案内容</vt:lpstr>
      <vt:lpstr>システム依存グラフの構築</vt:lpstr>
      <vt:lpstr>メソッド間データ依存辺の定義</vt:lpstr>
      <vt:lpstr>引数を介したデータ依存関係</vt:lpstr>
      <vt:lpstr>例：引数を介したデータ依存関係の構築</vt:lpstr>
      <vt:lpstr>返り値を介したデータ依存関係</vt:lpstr>
      <vt:lpstr>例：返り値を介したデータ依存関係の構築</vt:lpstr>
      <vt:lpstr>提案手法を用いたコードクローン検出の例</vt:lpstr>
      <vt:lpstr>共有変数を介したデータ依存関係</vt:lpstr>
      <vt:lpstr>共有変数を介したデータ依存関係の構築</vt:lpstr>
      <vt:lpstr>共有変数を介したデータ依存関係の構築</vt:lpstr>
      <vt:lpstr>パイロットスタディ</vt:lpstr>
      <vt:lpstr>検出結果：概要</vt:lpstr>
      <vt:lpstr>検出結果：コードクローンの大きさと数</vt:lpstr>
      <vt:lpstr>検出結果：コードクローンがどの程度複数のメソッドにまたがっているか</vt:lpstr>
      <vt:lpstr>検出結果：クローンペア単位での調査</vt:lpstr>
      <vt:lpstr>検出コスト</vt:lpstr>
      <vt:lpstr>まとめ</vt:lpstr>
      <vt:lpstr>PowerPoint プレゼンテーション</vt:lpstr>
      <vt:lpstr>高級言語における問題点</vt:lpstr>
      <vt:lpstr>文の分解</vt:lpstr>
      <vt:lpstr>SDGスライシングの問題点</vt:lpstr>
      <vt:lpstr>起こりえないデータフローの例</vt:lpstr>
      <vt:lpstr>SDGスライシングの改善</vt:lpstr>
      <vt:lpstr>さきほどの例だと．．．</vt:lpstr>
    </vt:vector>
  </TitlesOfParts>
  <Company>株式会社アイ･エス･ビー</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Scalable and Significant Code Clone Detection using Program Dependency Graph</dc:title>
  <dc:creator>y-higo</dc:creator>
  <cp:lastModifiedBy>higo</cp:lastModifiedBy>
  <cp:revision>403</cp:revision>
  <cp:lastPrinted>2010-12-03T00:23:13Z</cp:lastPrinted>
  <dcterms:created xsi:type="dcterms:W3CDTF">2009-06-27T17:20:30Z</dcterms:created>
  <dcterms:modified xsi:type="dcterms:W3CDTF">2010-12-14T17:13:27Z</dcterms:modified>
</cp:coreProperties>
</file>